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6" r:id="rId3"/>
    <p:sldId id="291" r:id="rId4"/>
    <p:sldId id="293" r:id="rId5"/>
    <p:sldId id="309" r:id="rId6"/>
    <p:sldId id="310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1" r:id="rId15"/>
    <p:sldId id="319" r:id="rId16"/>
    <p:sldId id="322" r:id="rId17"/>
    <p:sldId id="323" r:id="rId18"/>
    <p:sldId id="320" r:id="rId19"/>
    <p:sldId id="292" r:id="rId20"/>
    <p:sldId id="324" r:id="rId21"/>
    <p:sldId id="294" r:id="rId22"/>
    <p:sldId id="295" r:id="rId23"/>
    <p:sldId id="296" r:id="rId24"/>
    <p:sldId id="297" r:id="rId25"/>
    <p:sldId id="298" r:id="rId26"/>
    <p:sldId id="300" r:id="rId27"/>
    <p:sldId id="301" r:id="rId28"/>
    <p:sldId id="302" r:id="rId29"/>
    <p:sldId id="299" r:id="rId30"/>
    <p:sldId id="281" r:id="rId31"/>
    <p:sldId id="290" r:id="rId32"/>
    <p:sldId id="259" r:id="rId33"/>
    <p:sldId id="260" r:id="rId34"/>
    <p:sldId id="303" r:id="rId35"/>
    <p:sldId id="261" r:id="rId36"/>
    <p:sldId id="262" r:id="rId37"/>
    <p:sldId id="305" r:id="rId38"/>
    <p:sldId id="304" r:id="rId39"/>
    <p:sldId id="273" r:id="rId40"/>
    <p:sldId id="306" r:id="rId41"/>
    <p:sldId id="307" r:id="rId42"/>
    <p:sldId id="284" r:id="rId43"/>
    <p:sldId id="287" r:id="rId44"/>
    <p:sldId id="283" r:id="rId45"/>
    <p:sldId id="272" r:id="rId46"/>
    <p:sldId id="288" r:id="rId47"/>
    <p:sldId id="308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085"/>
    <a:srgbClr val="E65260"/>
    <a:srgbClr val="FFE07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/>
    <p:restoredTop sz="93194"/>
  </p:normalViewPr>
  <p:slideViewPr>
    <p:cSldViewPr snapToGrid="0" snapToObjects="1">
      <p:cViewPr varScale="1">
        <p:scale>
          <a:sx n="87" d="100"/>
          <a:sy n="87" d="100"/>
        </p:scale>
        <p:origin x="18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515-E558-2C4B-A7CC-F89509FC5BE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2419-B6B6-F54C-8325-CD43152E1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0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515-E558-2C4B-A7CC-F89509FC5BE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2419-B6B6-F54C-8325-CD43152E1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72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515-E558-2C4B-A7CC-F89509FC5BE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2419-B6B6-F54C-8325-CD43152E1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0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515-E558-2C4B-A7CC-F89509FC5BE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2419-B6B6-F54C-8325-CD43152E1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6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515-E558-2C4B-A7CC-F89509FC5BE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2419-B6B6-F54C-8325-CD43152E1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0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515-E558-2C4B-A7CC-F89509FC5BE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2419-B6B6-F54C-8325-CD43152E1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1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515-E558-2C4B-A7CC-F89509FC5BE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2419-B6B6-F54C-8325-CD43152E1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5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515-E558-2C4B-A7CC-F89509FC5BE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2419-B6B6-F54C-8325-CD43152E1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56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515-E558-2C4B-A7CC-F89509FC5BE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2419-B6B6-F54C-8325-CD43152E1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6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515-E558-2C4B-A7CC-F89509FC5BE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2419-B6B6-F54C-8325-CD43152E1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9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515-E558-2C4B-A7CC-F89509FC5BE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2419-B6B6-F54C-8325-CD43152E1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1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EF515-E558-2C4B-A7CC-F89509FC5BEA}" type="datetimeFigureOut">
              <a:rPr lang="en-US" smtClean="0"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92419-B6B6-F54C-8325-CD43152E1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0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46" t="19959" r="5720" b="18115"/>
          <a:stretch/>
        </p:blipFill>
        <p:spPr>
          <a:xfrm>
            <a:off x="232512" y="2128730"/>
            <a:ext cx="8702553" cy="262960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9715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alibri" charset="0"/>
              </a:rPr>
              <a:t>Introduction to</a:t>
            </a:r>
          </a:p>
        </p:txBody>
      </p:sp>
    </p:spTree>
    <p:extLst>
      <p:ext uri="{BB962C8B-B14F-4D97-AF65-F5344CB8AC3E}">
        <p14:creationId xmlns:p14="http://schemas.microsoft.com/office/powerpoint/2010/main" val="206953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4710"/>
          <a:stretch/>
        </p:blipFill>
        <p:spPr>
          <a:xfrm>
            <a:off x="538350" y="870983"/>
            <a:ext cx="8010955" cy="280275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3250" y="4307829"/>
            <a:ext cx="80835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/>
              <a:t>Around 732 AD, Roman Emperor Charlemagne ordered the development of the lowercase alphabet, which was called the </a:t>
            </a:r>
            <a:r>
              <a:rPr lang="en-US" sz="3200" b="1" dirty="0"/>
              <a:t>Carolingian miniscule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558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6742" y="4705893"/>
            <a:ext cx="881917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/>
              <a:t>Movable type</a:t>
            </a:r>
            <a:r>
              <a:rPr lang="en-US" sz="2800" dirty="0"/>
              <a:t>, which gives us the ability to reproduce identical letters and print them onto paper, was introduced to the Western world with the invention of the </a:t>
            </a:r>
            <a:r>
              <a:rPr lang="en-US" sz="2800" b="1" dirty="0"/>
              <a:t>Gutenberg press </a:t>
            </a:r>
            <a:r>
              <a:rPr lang="en-US" sz="2800" dirty="0"/>
              <a:t>in 1450 by German blacksmith </a:t>
            </a:r>
            <a:r>
              <a:rPr lang="en-US" sz="2800" b="1" dirty="0"/>
              <a:t>Johannes Gutenberg.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67" y="246937"/>
            <a:ext cx="6659582" cy="4119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837" y="1499638"/>
            <a:ext cx="2522319" cy="320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08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622300"/>
            <a:ext cx="78867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37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72" y="717402"/>
            <a:ext cx="7725034" cy="5150023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970" y="6147047"/>
            <a:ext cx="86566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/>
              <a:t>The </a:t>
            </a:r>
            <a:r>
              <a:rPr lang="en-US" sz="2800" b="1" dirty="0"/>
              <a:t>Gutenberg Bible </a:t>
            </a:r>
            <a:r>
              <a:rPr lang="en-US" sz="2800" dirty="0"/>
              <a:t>was the first mass-produced book. </a:t>
            </a:r>
          </a:p>
        </p:txBody>
      </p:sp>
    </p:spTree>
    <p:extLst>
      <p:ext uri="{BB962C8B-B14F-4D97-AF65-F5344CB8AC3E}">
        <p14:creationId xmlns:p14="http://schemas.microsoft.com/office/powerpoint/2010/main" val="2195744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14628" y="211365"/>
            <a:ext cx="874604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/>
              <a:t>As written systems of communication and typesetting techniques developed</a:t>
            </a:r>
            <a:r>
              <a:rPr lang="is-IS" sz="4400" dirty="0"/>
              <a:t>…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89" t="3613" r="9625" b="52639"/>
          <a:stretch/>
        </p:blipFill>
        <p:spPr>
          <a:xfrm>
            <a:off x="608110" y="2492896"/>
            <a:ext cx="7780226" cy="27727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48506" y="5507109"/>
            <a:ext cx="53533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so too did </a:t>
            </a:r>
            <a:r>
              <a:rPr lang="en-US" sz="4400" b="1" i="1" dirty="0"/>
              <a:t>typefaces</a:t>
            </a:r>
            <a:r>
              <a:rPr lang="en-US" sz="4400" dirty="0"/>
              <a:t> </a:t>
            </a:r>
            <a:r>
              <a:rPr lang="is-IS" sz="4400" dirty="0"/>
              <a:t>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44007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0670"/>
          <a:stretch/>
        </p:blipFill>
        <p:spPr>
          <a:xfrm>
            <a:off x="625995" y="1362721"/>
            <a:ext cx="7820465" cy="312729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4628" y="211365"/>
            <a:ext cx="87460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4400" dirty="0"/>
              <a:t>1. </a:t>
            </a:r>
            <a:r>
              <a:rPr lang="en-CA" sz="4400" b="1" dirty="0"/>
              <a:t>Blackletter</a:t>
            </a:r>
            <a:r>
              <a:rPr lang="en-CA" sz="4400" dirty="0"/>
              <a:t> (aka Gothic script)</a:t>
            </a:r>
            <a:endParaRPr lang="en-US" sz="4400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14629" y="4898150"/>
            <a:ext cx="8602959" cy="172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SzPct val="80000"/>
              <a:buFont typeface="Wingdings" charset="2"/>
              <a:buChar char="u"/>
            </a:pPr>
            <a:r>
              <a:rPr lang="en-US" sz="3100" dirty="0"/>
              <a:t>First style of mechanically-printed alphabet</a:t>
            </a:r>
          </a:p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SzPct val="80000"/>
              <a:buFont typeface="Wingdings" charset="2"/>
              <a:buChar char="u"/>
            </a:pPr>
            <a:r>
              <a:rPr lang="en-US" sz="3100" dirty="0"/>
              <a:t>Modeled after the hand-lettering style of scribes</a:t>
            </a:r>
          </a:p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SzPct val="80000"/>
              <a:buFont typeface="Wingdings" charset="2"/>
              <a:buChar char="u"/>
            </a:pPr>
            <a:r>
              <a:rPr lang="en-US" sz="3100" dirty="0"/>
              <a:t>Elaborate and ornamental</a:t>
            </a:r>
          </a:p>
        </p:txBody>
      </p:sp>
    </p:spTree>
    <p:extLst>
      <p:ext uri="{BB962C8B-B14F-4D97-AF65-F5344CB8AC3E}">
        <p14:creationId xmlns:p14="http://schemas.microsoft.com/office/powerpoint/2010/main" val="2290502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4628" y="211365"/>
            <a:ext cx="87460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4400" dirty="0"/>
              <a:t>2. </a:t>
            </a:r>
            <a:r>
              <a:rPr lang="en-CA" sz="4400" b="1" dirty="0"/>
              <a:t>Roman </a:t>
            </a:r>
            <a:r>
              <a:rPr lang="en-CA" sz="4400" dirty="0"/>
              <a:t>(aka Antiqua)</a:t>
            </a:r>
            <a:endParaRPr lang="en-US" sz="4400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14629" y="4898150"/>
            <a:ext cx="8602959" cy="172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SzPct val="80000"/>
              <a:buFont typeface="Wingdings" charset="2"/>
              <a:buChar char="u"/>
            </a:pPr>
            <a:r>
              <a:rPr lang="en-US" sz="3100" dirty="0"/>
              <a:t>Replaced blackletter as the dominant style </a:t>
            </a:r>
          </a:p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SzPct val="80000"/>
              <a:buFont typeface="Wingdings" charset="2"/>
              <a:buChar char="u"/>
            </a:pPr>
            <a:r>
              <a:rPr lang="en-US" sz="3100" dirty="0"/>
              <a:t>Modeled after ancient Roman styles</a:t>
            </a:r>
          </a:p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SzPct val="80000"/>
              <a:buFont typeface="Wingdings" charset="2"/>
              <a:buChar char="u"/>
            </a:pPr>
            <a:r>
              <a:rPr lang="en-US" sz="3100" dirty="0"/>
              <a:t>Simple, easier to read, used less paper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274" y="1181197"/>
            <a:ext cx="6318078" cy="35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92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4628" y="211365"/>
            <a:ext cx="87460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4400" dirty="0"/>
              <a:t>3. </a:t>
            </a:r>
            <a:r>
              <a:rPr lang="en-CA" sz="4400" b="1" dirty="0"/>
              <a:t>Italic</a:t>
            </a:r>
            <a:endParaRPr lang="en-US" sz="4400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14628" y="4932746"/>
            <a:ext cx="8602959" cy="172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SzPct val="80000"/>
              <a:buFont typeface="Wingdings" charset="2"/>
              <a:buChar char="u"/>
            </a:pPr>
            <a:r>
              <a:rPr lang="en-US" sz="3100" dirty="0"/>
              <a:t>Modeled after cursive handwriting styles</a:t>
            </a:r>
          </a:p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SzPct val="80000"/>
              <a:buFont typeface="Wingdings" charset="2"/>
              <a:buChar char="u"/>
            </a:pPr>
            <a:r>
              <a:rPr lang="en-US" sz="3100" dirty="0"/>
              <a:t>First used in 1500, designed to save space</a:t>
            </a:r>
          </a:p>
          <a:p>
            <a:pPr marL="457200" indent="-457200" eaLnBrk="1" hangingPunct="1">
              <a:spcBef>
                <a:spcPts val="400"/>
              </a:spcBef>
              <a:spcAft>
                <a:spcPts val="400"/>
              </a:spcAft>
              <a:buSzPct val="80000"/>
              <a:buFont typeface="Wingdings" charset="2"/>
              <a:buChar char="u"/>
            </a:pPr>
            <a:r>
              <a:rPr lang="en-US" sz="3100" dirty="0"/>
              <a:t>Angled, sloping, compact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38" y="1138975"/>
            <a:ext cx="8464349" cy="379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82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882762" y="1301398"/>
            <a:ext cx="395569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/>
              <a:t>By the </a:t>
            </a:r>
            <a:r>
              <a:rPr lang="en-US" sz="3000" b="1" dirty="0"/>
              <a:t>mid-20</a:t>
            </a:r>
            <a:r>
              <a:rPr lang="en-US" sz="3000" b="1" baseline="30000" dirty="0"/>
              <a:t>th</a:t>
            </a:r>
            <a:r>
              <a:rPr lang="en-US" sz="3000" b="1" dirty="0"/>
              <a:t> century</a:t>
            </a:r>
            <a:r>
              <a:rPr lang="en-US" sz="3000" dirty="0"/>
              <a:t>, developments in </a:t>
            </a:r>
            <a:r>
              <a:rPr lang="en-US" sz="3000" b="1" dirty="0"/>
              <a:t>digital typesetting </a:t>
            </a:r>
            <a:r>
              <a:rPr lang="en-US" sz="3000" dirty="0"/>
              <a:t>and </a:t>
            </a:r>
            <a:r>
              <a:rPr lang="en-US" sz="3000" b="1" dirty="0"/>
              <a:t>computer software </a:t>
            </a:r>
            <a:r>
              <a:rPr lang="en-US" sz="3000" dirty="0"/>
              <a:t>allowed for typography to rise to the creative and innovative craft that it is today</a:t>
            </a:r>
            <a:r>
              <a:rPr lang="is-IS" sz="3000" dirty="0"/>
              <a:t>…</a:t>
            </a:r>
            <a:r>
              <a:rPr lang="en-US" sz="3000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96" y="144900"/>
            <a:ext cx="4131568" cy="64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08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26050" r="19618" b="29198"/>
          <a:stretch>
            <a:fillRect/>
          </a:stretch>
        </p:blipFill>
        <p:spPr bwMode="auto">
          <a:xfrm>
            <a:off x="203200" y="4346575"/>
            <a:ext cx="42862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7872">
            <a:off x="6161088" y="123825"/>
            <a:ext cx="230505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4205288"/>
            <a:ext cx="428942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41325"/>
            <a:ext cx="234473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61925"/>
            <a:ext cx="26717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28471" r="11980" b="38542"/>
          <a:stretch>
            <a:fillRect/>
          </a:stretch>
        </p:blipFill>
        <p:spPr bwMode="auto">
          <a:xfrm>
            <a:off x="1663700" y="2881313"/>
            <a:ext cx="5651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589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32439" y="2057203"/>
            <a:ext cx="8298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dirty="0"/>
          </a:p>
          <a:p>
            <a:r>
              <a:rPr lang="en-CA" dirty="0"/>
              <a:t> 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968361"/>
              </p:ext>
            </p:extLst>
          </p:nvPr>
        </p:nvGraphicFramePr>
        <p:xfrm>
          <a:off x="1181862" y="405747"/>
          <a:ext cx="6773660" cy="5856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6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6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56864">
                <a:tc>
                  <a:txBody>
                    <a:bodyPr/>
                    <a:lstStyle/>
                    <a:p>
                      <a:r>
                        <a:rPr lang="en-CA" sz="2000" b="1" dirty="0">
                          <a:solidFill>
                            <a:schemeClr val="tx1"/>
                          </a:solidFill>
                        </a:rPr>
                        <a:t>Learning Goals:</a:t>
                      </a:r>
                      <a:endParaRPr lang="en-CA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CA" sz="2000" b="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  <a:p>
                      <a:pPr lvl="0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Demonstrate an understanding of the history and development of media art forms</a:t>
                      </a:r>
                    </a:p>
                    <a:p>
                      <a:pPr lvl="0"/>
                      <a:endParaRPr lang="en-CA" sz="2000" b="0" dirty="0">
                        <a:solidFill>
                          <a:schemeClr val="tx1"/>
                        </a:solidFill>
                      </a:endParaRPr>
                    </a:p>
                    <a:p>
                      <a:pPr lvl="0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Apply the critical analysis process to evaluate the effectiveness of media art works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08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 b="1" dirty="0">
                          <a:solidFill>
                            <a:schemeClr val="tx1"/>
                          </a:solidFill>
                        </a:rPr>
                        <a:t>Success Criteria:</a:t>
                      </a:r>
                      <a:endParaRPr lang="en-CA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CA" sz="20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  <a:p>
                      <a:pPr marL="441325" indent="-352425">
                        <a:buFont typeface="Wingdings" charset="2"/>
                        <a:buChar char="ü"/>
                      </a:pPr>
                      <a:r>
                        <a:rPr lang="en-CA" sz="1900" b="0" dirty="0">
                          <a:solidFill>
                            <a:schemeClr val="tx1"/>
                          </a:solidFill>
                        </a:rPr>
                        <a:t>Participate in class discussion and group analysis, offering thoughts and personal insights</a:t>
                      </a:r>
                    </a:p>
                    <a:p>
                      <a:pPr marL="88900" indent="0">
                        <a:buFont typeface="Wingdings" charset="2"/>
                        <a:buNone/>
                      </a:pPr>
                      <a:endParaRPr lang="en-CA" sz="1900" b="0" dirty="0">
                        <a:solidFill>
                          <a:schemeClr val="tx1"/>
                        </a:solidFill>
                      </a:endParaRPr>
                    </a:p>
                    <a:p>
                      <a:pPr marL="441325" indent="-352425">
                        <a:buFont typeface="Wingdings" charset="2"/>
                        <a:buChar char="ü"/>
                      </a:pPr>
                      <a:r>
                        <a:rPr lang="en-CA" sz="1900" b="0" dirty="0">
                          <a:solidFill>
                            <a:schemeClr val="tx1"/>
                          </a:solidFill>
                        </a:rPr>
                        <a:t>Locate and correctly identity an example for each typeface category and analyze its effectiveness, taking into account</a:t>
                      </a:r>
                      <a:r>
                        <a:rPr lang="en-CA" sz="19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CA" sz="1900" b="0" dirty="0">
                          <a:solidFill>
                            <a:schemeClr val="tx1"/>
                          </a:solidFill>
                        </a:rPr>
                        <a:t>the intended message</a:t>
                      </a:r>
                    </a:p>
                    <a:p>
                      <a:pPr marL="88900" indent="0">
                        <a:buFont typeface="Wingdings" charset="2"/>
                        <a:buNone/>
                      </a:pPr>
                      <a:endParaRPr lang="en-CA" sz="1900" b="0" dirty="0">
                        <a:solidFill>
                          <a:schemeClr val="tx1"/>
                        </a:solidFill>
                      </a:endParaRPr>
                    </a:p>
                    <a:p>
                      <a:pPr marL="441325" indent="-352425">
                        <a:buFont typeface="Wingdings" charset="2"/>
                        <a:buChar char="ü"/>
                      </a:pPr>
                      <a:r>
                        <a:rPr lang="en-CA" sz="1900" b="0" dirty="0">
                          <a:solidFill>
                            <a:schemeClr val="tx1"/>
                          </a:solidFill>
                        </a:rPr>
                        <a:t>Analysis is specific to example, provides evidence, and responds to each of the questions in complete sentences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703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5993" y="913195"/>
            <a:ext cx="77981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Digitized fonts are called </a:t>
            </a:r>
            <a:r>
              <a:rPr lang="en-US" sz="2800" b="1" dirty="0"/>
              <a:t>vector fonts</a:t>
            </a:r>
            <a:r>
              <a:rPr lang="en-US" sz="2800" dirty="0"/>
              <a:t>, because they are defined by shapes and line segments.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08" t="30243" r="3569" b="26479"/>
          <a:stretch/>
        </p:blipFill>
        <p:spPr>
          <a:xfrm>
            <a:off x="375597" y="2323894"/>
            <a:ext cx="8441992" cy="18687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5993" y="4720407"/>
            <a:ext cx="77981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Like with a vector graphic, these fonts can be resized and manipulated with no loss of resolution.</a:t>
            </a:r>
          </a:p>
        </p:txBody>
      </p:sp>
    </p:spTree>
    <p:extLst>
      <p:ext uri="{BB962C8B-B14F-4D97-AF65-F5344CB8AC3E}">
        <p14:creationId xmlns:p14="http://schemas.microsoft.com/office/powerpoint/2010/main" val="453609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1" y="380971"/>
            <a:ext cx="8588374" cy="60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29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411262"/>
            <a:ext cx="8524840" cy="60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29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979" y="126999"/>
            <a:ext cx="4203788" cy="658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97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116" y="158749"/>
            <a:ext cx="5003416" cy="658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85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1" y="1089633"/>
            <a:ext cx="8272638" cy="475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99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1270512"/>
            <a:ext cx="8988424" cy="43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40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975805"/>
            <a:ext cx="8588375" cy="49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24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9" y="984925"/>
            <a:ext cx="8593079" cy="49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62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889000"/>
            <a:ext cx="787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25318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6000" b="1" dirty="0">
                <a:latin typeface="Calibri" charset="0"/>
              </a:rPr>
              <a:t>Typography:</a:t>
            </a:r>
          </a:p>
        </p:txBody>
      </p:sp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603250" y="1946548"/>
            <a:ext cx="808355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/>
              <a:t>The art and technique of </a:t>
            </a:r>
            <a:r>
              <a:rPr lang="en-US" sz="3200" b="1" dirty="0"/>
              <a:t>arranging type</a:t>
            </a:r>
            <a:r>
              <a:rPr lang="en-US" sz="3200" dirty="0"/>
              <a:t> to make written language </a:t>
            </a:r>
            <a:r>
              <a:rPr lang="en-US" sz="3200" b="1" dirty="0"/>
              <a:t>legible, readable, and appealing</a:t>
            </a:r>
            <a:r>
              <a:rPr lang="en-US" sz="3200" dirty="0"/>
              <a:t> when displayed. 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3200" dirty="0"/>
              <a:t>The arrangement of type involves selecting typefaces, point sizes, line lengths, line-spacing, and letter-spacing, and adjusting the space between pairs of letters.</a:t>
            </a:r>
          </a:p>
        </p:txBody>
      </p:sp>
    </p:spTree>
    <p:extLst>
      <p:ext uri="{BB962C8B-B14F-4D97-AF65-F5344CB8AC3E}">
        <p14:creationId xmlns:p14="http://schemas.microsoft.com/office/powerpoint/2010/main" val="2314504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068" y="2002651"/>
            <a:ext cx="8229600" cy="36964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latin typeface="+mj-lt"/>
                <a:cs typeface="Century Gothic"/>
              </a:rPr>
              <a:t>SERIF</a:t>
            </a:r>
          </a:p>
          <a:p>
            <a:pPr marL="0" indent="0" algn="ctr">
              <a:buNone/>
            </a:pPr>
            <a:r>
              <a:rPr lang="en-US" sz="4800" dirty="0">
                <a:latin typeface="+mj-lt"/>
                <a:cs typeface="Century Gothic"/>
              </a:rPr>
              <a:t>SANS SERIF</a:t>
            </a:r>
          </a:p>
          <a:p>
            <a:pPr marL="0" indent="0" algn="ctr">
              <a:buNone/>
            </a:pPr>
            <a:r>
              <a:rPr lang="en-US" sz="4800" dirty="0">
                <a:latin typeface="+mj-lt"/>
                <a:cs typeface="Century Gothic"/>
              </a:rPr>
              <a:t>SCRIPT</a:t>
            </a:r>
          </a:p>
          <a:p>
            <a:pPr marL="0" indent="0" algn="ctr">
              <a:buNone/>
            </a:pPr>
            <a:r>
              <a:rPr lang="en-US" sz="4800" dirty="0">
                <a:latin typeface="+mj-lt"/>
                <a:cs typeface="Century Gothic"/>
              </a:rPr>
              <a:t>CROSSOVER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5317" y="451758"/>
            <a:ext cx="51815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Century Gothic"/>
              </a:rPr>
              <a:t>Font Categories</a:t>
            </a:r>
          </a:p>
        </p:txBody>
      </p:sp>
    </p:spTree>
    <p:extLst>
      <p:ext uri="{BB962C8B-B14F-4D97-AF65-F5344CB8AC3E}">
        <p14:creationId xmlns:p14="http://schemas.microsoft.com/office/powerpoint/2010/main" val="4150326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499" y="1515924"/>
            <a:ext cx="858837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/>
                <a:cs typeface="Times New Roman"/>
              </a:rPr>
              <a:t>Serif Fonts: </a:t>
            </a:r>
            <a:r>
              <a:rPr lang="en-US" sz="3200" dirty="0">
                <a:latin typeface="Times New Roman"/>
                <a:cs typeface="Times New Roman"/>
              </a:rPr>
              <a:t>Fonts that have small features/feet at the end of strokes. </a:t>
            </a:r>
          </a:p>
          <a:p>
            <a:endParaRPr lang="en-US" sz="800" dirty="0">
              <a:latin typeface="Times New Roman"/>
              <a:cs typeface="Times New Roman"/>
            </a:endParaRPr>
          </a:p>
          <a:p>
            <a:r>
              <a:rPr lang="en-US" sz="3200" dirty="0">
                <a:latin typeface="Times New Roman"/>
                <a:cs typeface="Times New Roman"/>
              </a:rPr>
              <a:t>These are </a:t>
            </a:r>
            <a:r>
              <a:rPr lang="en-US" sz="3200" b="1" dirty="0">
                <a:latin typeface="Times New Roman"/>
                <a:cs typeface="Times New Roman"/>
              </a:rPr>
              <a:t>easy to read </a:t>
            </a:r>
            <a:r>
              <a:rPr lang="en-US" sz="3200" dirty="0">
                <a:latin typeface="Times New Roman"/>
                <a:cs typeface="Times New Roman"/>
              </a:rPr>
              <a:t>because the serif leads your eye from one letter to the next. They are typically used for body copy and give off a </a:t>
            </a:r>
            <a:r>
              <a:rPr lang="en-US" sz="3200" b="1" dirty="0">
                <a:latin typeface="Times New Roman"/>
                <a:cs typeface="Times New Roman"/>
              </a:rPr>
              <a:t>formal, conventional, traditional feeling.</a:t>
            </a:r>
          </a:p>
        </p:txBody>
      </p:sp>
    </p:spTree>
    <p:extLst>
      <p:ext uri="{BB962C8B-B14F-4D97-AF65-F5344CB8AC3E}">
        <p14:creationId xmlns:p14="http://schemas.microsoft.com/office/powerpoint/2010/main" val="4243082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350"/>
            <a:ext cx="9144000" cy="3729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8137" y="254836"/>
            <a:ext cx="4799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+mj-lt"/>
                <a:cs typeface="Century Gothic"/>
              </a:rPr>
              <a:t>Serif Fonts</a:t>
            </a:r>
          </a:p>
        </p:txBody>
      </p:sp>
    </p:spTree>
    <p:extLst>
      <p:ext uri="{BB962C8B-B14F-4D97-AF65-F5344CB8AC3E}">
        <p14:creationId xmlns:p14="http://schemas.microsoft.com/office/powerpoint/2010/main" val="936623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19" y="520700"/>
            <a:ext cx="3230758" cy="4227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819" y="459919"/>
            <a:ext cx="4419600" cy="1841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3125" b="25624"/>
          <a:stretch/>
        </p:blipFill>
        <p:spPr>
          <a:xfrm>
            <a:off x="2438400" y="5095874"/>
            <a:ext cx="5270500" cy="1301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2727" b="26389"/>
          <a:stretch/>
        </p:blipFill>
        <p:spPr>
          <a:xfrm>
            <a:off x="4293719" y="2831339"/>
            <a:ext cx="4262652" cy="168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29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" y="1690549"/>
            <a:ext cx="89535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/>
                <a:cs typeface="Arial"/>
              </a:rPr>
              <a:t>Sans Serif Fonts: </a:t>
            </a:r>
            <a:r>
              <a:rPr lang="en-US" sz="3100" dirty="0">
                <a:latin typeface="Arial"/>
                <a:cs typeface="Arial"/>
              </a:rPr>
              <a:t>Fonts that </a:t>
            </a:r>
            <a:r>
              <a:rPr lang="en-US" sz="3100" i="1" dirty="0">
                <a:latin typeface="Arial"/>
                <a:cs typeface="Arial"/>
              </a:rPr>
              <a:t>do not </a:t>
            </a:r>
            <a:r>
              <a:rPr lang="en-US" sz="3100" dirty="0">
                <a:latin typeface="Arial"/>
                <a:cs typeface="Arial"/>
              </a:rPr>
              <a:t>have serifs at the end of strokes. </a:t>
            </a:r>
          </a:p>
          <a:p>
            <a:endParaRPr lang="en-US" sz="3100" dirty="0">
              <a:latin typeface="Arial"/>
              <a:cs typeface="Arial"/>
            </a:endParaRPr>
          </a:p>
          <a:p>
            <a:r>
              <a:rPr lang="en-US" sz="3100" dirty="0">
                <a:latin typeface="Arial"/>
                <a:cs typeface="Arial"/>
              </a:rPr>
              <a:t>These are often used when </a:t>
            </a:r>
            <a:r>
              <a:rPr lang="en-US" sz="3100" b="1" dirty="0">
                <a:latin typeface="Arial"/>
                <a:cs typeface="Arial"/>
              </a:rPr>
              <a:t>simplicity</a:t>
            </a:r>
            <a:r>
              <a:rPr lang="en-US" sz="3100" dirty="0">
                <a:latin typeface="Arial"/>
                <a:cs typeface="Arial"/>
              </a:rPr>
              <a:t>, </a:t>
            </a:r>
            <a:r>
              <a:rPr lang="en-US" sz="3100" b="1" dirty="0">
                <a:latin typeface="Arial"/>
                <a:cs typeface="Arial"/>
              </a:rPr>
              <a:t>minimalism</a:t>
            </a:r>
            <a:r>
              <a:rPr lang="en-US" sz="3100" dirty="0">
                <a:latin typeface="Arial"/>
                <a:cs typeface="Arial"/>
              </a:rPr>
              <a:t>, and a more </a:t>
            </a:r>
            <a:r>
              <a:rPr lang="en-US" sz="3100" b="1" dirty="0">
                <a:latin typeface="Arial"/>
                <a:cs typeface="Arial"/>
              </a:rPr>
              <a:t>modern</a:t>
            </a:r>
            <a:r>
              <a:rPr lang="en-US" sz="3100" dirty="0">
                <a:latin typeface="Arial"/>
                <a:cs typeface="Arial"/>
              </a:rPr>
              <a:t> look is desired.</a:t>
            </a:r>
          </a:p>
          <a:p>
            <a:endParaRPr lang="en-US"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503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1661" y="254836"/>
            <a:ext cx="5344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+mj-lt"/>
                <a:cs typeface="Century Gothic"/>
              </a:rPr>
              <a:t>Sans Serif Fonts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87" y="1445124"/>
            <a:ext cx="4854574" cy="1947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9330"/>
          <a:stretch/>
        </p:blipFill>
        <p:spPr>
          <a:xfrm>
            <a:off x="3635374" y="4556125"/>
            <a:ext cx="5089525" cy="1826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359" y="2990673"/>
            <a:ext cx="3601641" cy="192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10332"/>
          <a:stretch/>
        </p:blipFill>
        <p:spPr>
          <a:xfrm>
            <a:off x="412749" y="3951111"/>
            <a:ext cx="3349625" cy="1668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086" y="1777999"/>
            <a:ext cx="2309813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93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500" y="1865174"/>
            <a:ext cx="884237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SignPainter-HouseScript"/>
                <a:cs typeface="SignPainter-HouseScript"/>
              </a:rPr>
              <a:t>Script Fonts: </a:t>
            </a:r>
            <a:r>
              <a:rPr lang="en-US" sz="4000" dirty="0">
                <a:latin typeface="SignPainter-HouseScript"/>
                <a:cs typeface="SignPainter-HouseScript"/>
              </a:rPr>
              <a:t>Fonts that have a more varied and fluid script, similar to handwriting or cursive.</a:t>
            </a:r>
          </a:p>
          <a:p>
            <a:endParaRPr lang="en-US" sz="800" dirty="0">
              <a:latin typeface="SignPainter-HouseScript"/>
              <a:cs typeface="SignPainter-HouseScript"/>
            </a:endParaRPr>
          </a:p>
          <a:p>
            <a:r>
              <a:rPr lang="en-US" sz="4000" dirty="0">
                <a:latin typeface="SignPainter-HouseScript"/>
                <a:cs typeface="SignPainter-HouseScript"/>
              </a:rPr>
              <a:t>These are often divided into “formal” types and looser, more casual scripts.</a:t>
            </a:r>
          </a:p>
          <a:p>
            <a:endParaRPr lang="en-US" sz="800" dirty="0">
              <a:latin typeface="SignPainter-HouseScript"/>
              <a:cs typeface="SignPainter-HouseScript"/>
            </a:endParaRPr>
          </a:p>
        </p:txBody>
      </p:sp>
    </p:spTree>
    <p:extLst>
      <p:ext uri="{BB962C8B-B14F-4D97-AF65-F5344CB8AC3E}">
        <p14:creationId xmlns:p14="http://schemas.microsoft.com/office/powerpoint/2010/main" val="4182550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1543"/>
          <a:stretch/>
        </p:blipFill>
        <p:spPr>
          <a:xfrm>
            <a:off x="707920" y="1508125"/>
            <a:ext cx="5165829" cy="169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1661" y="254836"/>
            <a:ext cx="5344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+mj-lt"/>
                <a:cs typeface="Century Gothic"/>
              </a:rPr>
              <a:t>Script Fonts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5611787"/>
            <a:ext cx="4076700" cy="1027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048" y="3206750"/>
            <a:ext cx="5375275" cy="1533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499" y="5111694"/>
            <a:ext cx="3550273" cy="1000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7568" t="15574" r="7595" b="12295"/>
          <a:stretch/>
        </p:blipFill>
        <p:spPr>
          <a:xfrm>
            <a:off x="5984875" y="2248727"/>
            <a:ext cx="3000376" cy="1275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50" y="3524250"/>
            <a:ext cx="1701641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82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442940"/>
            <a:ext cx="647700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00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25339" y="1462522"/>
            <a:ext cx="7526422" cy="37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16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87929" y="490271"/>
            <a:ext cx="3001199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Typographers generally </a:t>
            </a:r>
            <a:r>
              <a:rPr lang="en-US" sz="3200" b="1" i="1" dirty="0"/>
              <a:t>do not </a:t>
            </a:r>
            <a:r>
              <a:rPr lang="en-US" sz="3200" dirty="0"/>
              <a:t>design fonts – this is the job of a </a:t>
            </a:r>
            <a:r>
              <a:rPr lang="en-US" sz="3200" i="1" dirty="0"/>
              <a:t>type designer</a:t>
            </a:r>
            <a:r>
              <a:rPr lang="en-US" sz="3200" dirty="0"/>
              <a:t>. Rather, typographers decide how a particular font will be arranged to achieve a desired effect.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260" r="11667"/>
          <a:stretch/>
        </p:blipFill>
        <p:spPr>
          <a:xfrm>
            <a:off x="0" y="590320"/>
            <a:ext cx="5887929" cy="595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7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29125" y="566276"/>
            <a:ext cx="4381500" cy="5524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+mj-lt"/>
                <a:cs typeface="Arial"/>
              </a:rPr>
              <a:t>Crossover Fonts: </a:t>
            </a:r>
            <a:r>
              <a:rPr lang="en-US" sz="3100" dirty="0">
                <a:latin typeface="+mj-lt"/>
                <a:cs typeface="Arial"/>
              </a:rPr>
              <a:t>Fonts that combine elements of more than one typeface category.</a:t>
            </a:r>
          </a:p>
          <a:p>
            <a:endParaRPr lang="en-US" sz="800" dirty="0">
              <a:latin typeface="+mj-lt"/>
              <a:cs typeface="Arial"/>
            </a:endParaRPr>
          </a:p>
          <a:p>
            <a:r>
              <a:rPr lang="en-US" sz="3100" dirty="0">
                <a:latin typeface="+mj-lt"/>
                <a:cs typeface="Arial"/>
              </a:rPr>
              <a:t>With new fonts being created daily, it is often difficult to categorize them.</a:t>
            </a:r>
            <a:endParaRPr lang="en-US" sz="3100" dirty="0">
              <a:latin typeface="Arial"/>
              <a:cs typeface="Arial"/>
            </a:endParaRPr>
          </a:p>
          <a:p>
            <a:endParaRPr lang="en-US" sz="8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45" y="3929551"/>
            <a:ext cx="3770805" cy="2337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9982" b="50606"/>
          <a:stretch/>
        </p:blipFill>
        <p:spPr>
          <a:xfrm>
            <a:off x="324945" y="566276"/>
            <a:ext cx="3762375" cy="82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180" t="30903" r="22396" b="25694"/>
          <a:stretch/>
        </p:blipFill>
        <p:spPr>
          <a:xfrm>
            <a:off x="309070" y="1967889"/>
            <a:ext cx="3778250" cy="145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36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750" y="1905000"/>
            <a:ext cx="85407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When arranging typefaces, it is important to make your text </a:t>
            </a:r>
            <a:r>
              <a:rPr lang="en-US" sz="4400" b="1" dirty="0"/>
              <a:t>legible</a:t>
            </a:r>
            <a:r>
              <a:rPr lang="en-US" sz="4400" dirty="0"/>
              <a:t> and </a:t>
            </a:r>
            <a:r>
              <a:rPr lang="en-US" sz="4400" b="1" dirty="0"/>
              <a:t>readable</a:t>
            </a:r>
            <a:r>
              <a:rPr lang="is-IS" sz="4400" dirty="0"/>
              <a:t>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639544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275"/>
            <a:ext cx="83693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latin typeface="+mj-lt"/>
                <a:cs typeface="Century Gothic"/>
              </a:rPr>
              <a:t>Legibility:</a:t>
            </a:r>
            <a:r>
              <a:rPr lang="en-US" sz="4400" dirty="0">
                <a:latin typeface="+mj-lt"/>
                <a:cs typeface="Century Gothic"/>
              </a:rPr>
              <a:t> </a:t>
            </a:r>
            <a:r>
              <a:rPr lang="en-US" dirty="0"/>
              <a:t>Related to the speed at which each letter combination or word can be recognized (serif fonts are the most legible).</a:t>
            </a:r>
            <a:r>
              <a:rPr lang="en-CA" dirty="0"/>
              <a:t> </a:t>
            </a:r>
          </a:p>
          <a:p>
            <a:pPr marL="0" indent="0">
              <a:buNone/>
            </a:pPr>
            <a:endParaRPr lang="en-US" dirty="0">
              <a:latin typeface="+mj-lt"/>
              <a:cs typeface="Century Gothic"/>
            </a:endParaRPr>
          </a:p>
          <a:p>
            <a:pPr marL="0" indent="0">
              <a:buNone/>
            </a:pPr>
            <a:r>
              <a:rPr lang="en-US" sz="4400" b="1" dirty="0">
                <a:latin typeface="+mj-lt"/>
                <a:cs typeface="Century Gothic"/>
              </a:rPr>
              <a:t>Readability:</a:t>
            </a:r>
            <a:r>
              <a:rPr lang="en-US" dirty="0">
                <a:latin typeface="+mj-lt"/>
                <a:cs typeface="Century Gothic"/>
              </a:rPr>
              <a:t> How easily the words are read on the page.  This is connected to word placement, direction and arrangement.</a:t>
            </a:r>
          </a:p>
        </p:txBody>
      </p:sp>
    </p:spTree>
    <p:extLst>
      <p:ext uri="{BB962C8B-B14F-4D97-AF65-F5344CB8AC3E}">
        <p14:creationId xmlns:p14="http://schemas.microsoft.com/office/powerpoint/2010/main" val="578620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35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5005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23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315" y="1798052"/>
            <a:ext cx="6510421" cy="32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219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863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7375" y="245309"/>
            <a:ext cx="8096250" cy="6370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Typeface Analysis</a:t>
            </a:r>
          </a:p>
          <a:p>
            <a:endParaRPr lang="en-US" sz="10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Find an example online of each of the three typeface categories – </a:t>
            </a:r>
            <a:r>
              <a:rPr lang="en-US" sz="2800" b="1" dirty="0"/>
              <a:t>Serif</a:t>
            </a:r>
            <a:r>
              <a:rPr lang="en-US" sz="2800" dirty="0"/>
              <a:t>, </a:t>
            </a:r>
            <a:r>
              <a:rPr lang="en-US" sz="2800" b="1" dirty="0"/>
              <a:t>Sans Serif</a:t>
            </a:r>
            <a:r>
              <a:rPr lang="en-US" sz="2800" dirty="0"/>
              <a:t>, and </a:t>
            </a:r>
            <a:r>
              <a:rPr lang="en-US" sz="2800" b="1" dirty="0"/>
              <a:t>Script</a:t>
            </a:r>
            <a:r>
              <a:rPr lang="en-US" sz="2800" dirty="0"/>
              <a:t> – being used in a logo, poster, or advertisement.</a:t>
            </a:r>
          </a:p>
          <a:p>
            <a:endParaRPr lang="en-US" sz="10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Under each image, answer the following questions and </a:t>
            </a:r>
            <a:r>
              <a:rPr lang="en-US" sz="2800" b="1" dirty="0"/>
              <a:t>post to your blog</a:t>
            </a:r>
            <a:r>
              <a:rPr lang="en-US" sz="2800" dirty="0"/>
              <a:t>:</a:t>
            </a:r>
          </a:p>
          <a:p>
            <a:pPr marL="1428750" lvl="2" indent="-514350">
              <a:buFont typeface="+mj-lt"/>
              <a:buAutoNum type="alphaLcParenR"/>
            </a:pPr>
            <a:r>
              <a:rPr lang="en-US" sz="2800" dirty="0"/>
              <a:t>What is the typeface category?</a:t>
            </a:r>
          </a:p>
          <a:p>
            <a:pPr marL="1428750" lvl="2" indent="-514350">
              <a:buFont typeface="+mj-lt"/>
              <a:buAutoNum type="alphaLcParenR"/>
            </a:pPr>
            <a:r>
              <a:rPr lang="en-US" sz="2800" dirty="0"/>
              <a:t>What words describe the feeling the typeface creates (e.g. modern, formal, etc.)?</a:t>
            </a:r>
          </a:p>
          <a:p>
            <a:pPr marL="1428750" lvl="2" indent="-514350">
              <a:buFont typeface="+mj-lt"/>
              <a:buAutoNum type="alphaLcParenR"/>
            </a:pPr>
            <a:r>
              <a:rPr lang="en-US" sz="2800" dirty="0"/>
              <a:t>What is being advertised? Be specific.</a:t>
            </a:r>
          </a:p>
          <a:p>
            <a:pPr marL="1428750" lvl="2" indent="-514350">
              <a:buFont typeface="+mj-lt"/>
              <a:buAutoNum type="alphaLcParenR"/>
            </a:pPr>
            <a:r>
              <a:rPr lang="en-US" sz="2800" dirty="0"/>
              <a:t>Do you think that the style of the typeface BEST suits what is being advertised?  Why or why not?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253206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57200" y="1840104"/>
            <a:ext cx="8388334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100" dirty="0"/>
              <a:t>First known written symbols were developed in ancient Mesopotamia, Egypt, and China, beginning around 3,500 BC.</a:t>
            </a:r>
          </a:p>
          <a:p>
            <a:pPr eaLnBrk="1" hangingPunct="1"/>
            <a:endParaRPr lang="en-US" sz="3100" b="1" dirty="0"/>
          </a:p>
          <a:p>
            <a:pPr marL="2146300" indent="-2146300" eaLnBrk="1" hangingPunct="1"/>
            <a:r>
              <a:rPr lang="en-US" sz="3100" b="1" dirty="0"/>
              <a:t>Pictographs: </a:t>
            </a:r>
            <a:r>
              <a:rPr lang="en-US" sz="3100" dirty="0"/>
              <a:t>pictures that resemble what they signify</a:t>
            </a:r>
          </a:p>
          <a:p>
            <a:pPr marL="2146300" indent="-2146300" eaLnBrk="1" hangingPunct="1"/>
            <a:endParaRPr lang="en-US" sz="3100" dirty="0"/>
          </a:p>
          <a:p>
            <a:pPr marL="2146300" indent="-2146300" eaLnBrk="1" hangingPunct="1"/>
            <a:r>
              <a:rPr lang="en-US" sz="3100" b="1" dirty="0"/>
              <a:t>Ideograms: </a:t>
            </a:r>
            <a:r>
              <a:rPr lang="en-US" sz="3100" dirty="0"/>
              <a:t>symbols that represent ideas (abstract)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5318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Calibri" charset="0"/>
              </a:rPr>
              <a:t>History of Typography (</a:t>
            </a:r>
            <a:r>
              <a:rPr lang="en-US" sz="3200" b="1" dirty="0">
                <a:latin typeface="Calibri" charset="0"/>
              </a:rPr>
              <a:t>Briefly</a:t>
            </a:r>
            <a:r>
              <a:rPr lang="en-US" sz="4800" b="1" dirty="0">
                <a:latin typeface="Calibri" charset="0"/>
              </a:rPr>
              <a:t>)</a:t>
            </a:r>
            <a:endParaRPr lang="en-US" sz="4800" dirty="0">
              <a:cs typeface="Herculanum"/>
            </a:endParaRPr>
          </a:p>
        </p:txBody>
      </p:sp>
    </p:spTree>
    <p:extLst>
      <p:ext uri="{BB962C8B-B14F-4D97-AF65-F5344CB8AC3E}">
        <p14:creationId xmlns:p14="http://schemas.microsoft.com/office/powerpoint/2010/main" val="877886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64" y="247986"/>
            <a:ext cx="8231836" cy="5240936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200" y="5683285"/>
            <a:ext cx="822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/>
              <a:t>The </a:t>
            </a:r>
            <a:r>
              <a:rPr lang="en-US" sz="3200" b="1" dirty="0"/>
              <a:t>hieroglyphics</a:t>
            </a:r>
            <a:r>
              <a:rPr lang="en-US" sz="3200" dirty="0"/>
              <a:t> of ancient societies (such as Egyptian and Native American) used both!</a:t>
            </a:r>
          </a:p>
        </p:txBody>
      </p:sp>
    </p:spTree>
    <p:extLst>
      <p:ext uri="{BB962C8B-B14F-4D97-AF65-F5344CB8AC3E}">
        <p14:creationId xmlns:p14="http://schemas.microsoft.com/office/powerpoint/2010/main" val="3742755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75" y="1008730"/>
            <a:ext cx="4016302" cy="3609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036" y="5301208"/>
            <a:ext cx="4251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Phoenician alphabet</a:t>
            </a:r>
            <a:r>
              <a:rPr lang="en-US" sz="2400" dirty="0"/>
              <a:t>, c. 1200 BC</a:t>
            </a:r>
          </a:p>
          <a:p>
            <a:pPr algn="ctr"/>
            <a:r>
              <a:rPr lang="en-US" sz="2400" dirty="0"/>
              <a:t>(first use of letters only)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876" y="1008730"/>
            <a:ext cx="3537247" cy="35707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5447" y="5301208"/>
            <a:ext cx="3446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Greek alphabet</a:t>
            </a:r>
            <a:r>
              <a:rPr lang="en-US" sz="2400" dirty="0"/>
              <a:t>, c. 800 BC</a:t>
            </a:r>
          </a:p>
          <a:p>
            <a:pPr algn="ctr"/>
            <a:r>
              <a:rPr lang="en-US" sz="2400" dirty="0"/>
              <a:t>(first use of vowels)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458494" y="2450724"/>
            <a:ext cx="1962684" cy="536655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0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1940" y="4236274"/>
            <a:ext cx="853141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/>
              <a:t>Later, around the 2</a:t>
            </a:r>
            <a:r>
              <a:rPr lang="en-US" sz="3200" baseline="30000" dirty="0"/>
              <a:t>nd</a:t>
            </a:r>
            <a:r>
              <a:rPr lang="en-US" sz="3200" dirty="0"/>
              <a:t> century BC, ancient </a:t>
            </a:r>
            <a:r>
              <a:rPr lang="en-US" sz="3200" b="1" dirty="0"/>
              <a:t>Romans</a:t>
            </a:r>
            <a:r>
              <a:rPr lang="en-US" sz="3200" dirty="0"/>
              <a:t> adapted the Greek alphabet by using 23 letters, and developing a </a:t>
            </a:r>
            <a:r>
              <a:rPr lang="en-US" sz="3200" b="1" dirty="0"/>
              <a:t>typeface</a:t>
            </a:r>
            <a:r>
              <a:rPr lang="en-US" sz="3200" dirty="0"/>
              <a:t> that was the first to include thick and thin strokes.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99" y="1219817"/>
            <a:ext cx="8399860" cy="240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49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197361"/>
            <a:ext cx="9004300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8478" y="5762873"/>
            <a:ext cx="5248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Inscription from Trajan’s column, 113 AD </a:t>
            </a:r>
          </a:p>
        </p:txBody>
      </p:sp>
    </p:spTree>
    <p:extLst>
      <p:ext uri="{BB962C8B-B14F-4D97-AF65-F5344CB8AC3E}">
        <p14:creationId xmlns:p14="http://schemas.microsoft.com/office/powerpoint/2010/main" val="4046683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9115</TotalTime>
  <Words>845</Words>
  <Application>Microsoft Macintosh PowerPoint</Application>
  <PresentationFormat>On-screen Show (4:3)</PresentationFormat>
  <Paragraphs>86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SignPainter-HouseScript</vt:lpstr>
      <vt:lpstr>Times New Roman</vt:lpstr>
      <vt:lpstr>Wingdings</vt:lpstr>
      <vt:lpstr>Office Theme</vt:lpstr>
      <vt:lpstr>PowerPoint Presentation</vt:lpstr>
      <vt:lpstr>PowerPoint Presentation</vt:lpstr>
      <vt:lpstr>Typography:</vt:lpstr>
      <vt:lpstr>PowerPoint Presentation</vt:lpstr>
      <vt:lpstr>History of Typography (Briefly)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Typography</dc:title>
  <dc:creator>Torin</dc:creator>
  <cp:lastModifiedBy>Lance Kraus</cp:lastModifiedBy>
  <cp:revision>78</cp:revision>
  <dcterms:created xsi:type="dcterms:W3CDTF">2012-10-22T16:40:23Z</dcterms:created>
  <dcterms:modified xsi:type="dcterms:W3CDTF">2023-11-08T02:03:52Z</dcterms:modified>
</cp:coreProperties>
</file>