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sldIdLst>
    <p:sldId id="256" r:id="rId2"/>
    <p:sldId id="257" r:id="rId3"/>
    <p:sldId id="262" r:id="rId4"/>
    <p:sldId id="260" r:id="rId5"/>
    <p:sldId id="261" r:id="rId6"/>
    <p:sldId id="263" r:id="rId7"/>
    <p:sldId id="264" r:id="rId8"/>
    <p:sldId id="266" r:id="rId9"/>
    <p:sldId id="267" r:id="rId10"/>
    <p:sldId id="268" r:id="rId11"/>
    <p:sldId id="269" r:id="rId12"/>
    <p:sldId id="270" r:id="rId13"/>
    <p:sldId id="271" r:id="rId14"/>
    <p:sldId id="272" r:id="rId15"/>
    <p:sldId id="26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4" d="100"/>
          <a:sy n="74" d="100"/>
        </p:scale>
        <p:origin x="57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EA233B90-60F2-4B8A-8D5E-480C5F046FD0}" type="datetimeFigureOut">
              <a:rPr lang="en-CA" smtClean="0"/>
              <a:t>2020-09-20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35B3334-847B-4FA6-93D9-6537F361034B}" type="slidenum">
              <a:rPr lang="en-CA" smtClean="0"/>
              <a:t>‹#›</a:t>
            </a:fld>
            <a:endParaRPr lang="en-CA"/>
          </a:p>
        </p:txBody>
      </p:sp>
    </p:spTree>
    <p:extLst>
      <p:ext uri="{BB962C8B-B14F-4D97-AF65-F5344CB8AC3E}">
        <p14:creationId xmlns:p14="http://schemas.microsoft.com/office/powerpoint/2010/main" val="2881787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EA233B90-60F2-4B8A-8D5E-480C5F046FD0}" type="datetimeFigureOut">
              <a:rPr lang="en-CA" smtClean="0"/>
              <a:t>2020-09-20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35B3334-847B-4FA6-93D9-6537F361034B}" type="slidenum">
              <a:rPr lang="en-CA" smtClean="0"/>
              <a:t>‹#›</a:t>
            </a:fld>
            <a:endParaRPr lang="en-CA"/>
          </a:p>
        </p:txBody>
      </p:sp>
    </p:spTree>
    <p:extLst>
      <p:ext uri="{BB962C8B-B14F-4D97-AF65-F5344CB8AC3E}">
        <p14:creationId xmlns:p14="http://schemas.microsoft.com/office/powerpoint/2010/main" val="3361579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EA233B90-60F2-4B8A-8D5E-480C5F046FD0}" type="datetimeFigureOut">
              <a:rPr lang="en-CA" smtClean="0"/>
              <a:t>2020-09-20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35B3334-847B-4FA6-93D9-6537F361034B}" type="slidenum">
              <a:rPr lang="en-CA" smtClean="0"/>
              <a:t>‹#›</a:t>
            </a:fld>
            <a:endParaRPr lang="en-CA"/>
          </a:p>
        </p:txBody>
      </p:sp>
    </p:spTree>
    <p:extLst>
      <p:ext uri="{BB962C8B-B14F-4D97-AF65-F5344CB8AC3E}">
        <p14:creationId xmlns:p14="http://schemas.microsoft.com/office/powerpoint/2010/main" val="158295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EA233B90-60F2-4B8A-8D5E-480C5F046FD0}" type="datetimeFigureOut">
              <a:rPr lang="en-CA" smtClean="0"/>
              <a:t>2020-09-20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35B3334-847B-4FA6-93D9-6537F361034B}" type="slidenum">
              <a:rPr lang="en-CA" smtClean="0"/>
              <a:t>‹#›</a:t>
            </a:fld>
            <a:endParaRPr lang="en-CA"/>
          </a:p>
        </p:txBody>
      </p:sp>
    </p:spTree>
    <p:extLst>
      <p:ext uri="{BB962C8B-B14F-4D97-AF65-F5344CB8AC3E}">
        <p14:creationId xmlns:p14="http://schemas.microsoft.com/office/powerpoint/2010/main" val="3309648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233B90-60F2-4B8A-8D5E-480C5F046FD0}" type="datetimeFigureOut">
              <a:rPr lang="en-CA" smtClean="0"/>
              <a:t>2020-09-20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35B3334-847B-4FA6-93D9-6537F361034B}" type="slidenum">
              <a:rPr lang="en-CA" smtClean="0"/>
              <a:t>‹#›</a:t>
            </a:fld>
            <a:endParaRPr lang="en-CA"/>
          </a:p>
        </p:txBody>
      </p:sp>
    </p:spTree>
    <p:extLst>
      <p:ext uri="{BB962C8B-B14F-4D97-AF65-F5344CB8AC3E}">
        <p14:creationId xmlns:p14="http://schemas.microsoft.com/office/powerpoint/2010/main" val="2578418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EA233B90-60F2-4B8A-8D5E-480C5F046FD0}" type="datetimeFigureOut">
              <a:rPr lang="en-CA" smtClean="0"/>
              <a:t>2020-09-20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35B3334-847B-4FA6-93D9-6537F361034B}" type="slidenum">
              <a:rPr lang="en-CA" smtClean="0"/>
              <a:t>‹#›</a:t>
            </a:fld>
            <a:endParaRPr lang="en-CA"/>
          </a:p>
        </p:txBody>
      </p:sp>
    </p:spTree>
    <p:extLst>
      <p:ext uri="{BB962C8B-B14F-4D97-AF65-F5344CB8AC3E}">
        <p14:creationId xmlns:p14="http://schemas.microsoft.com/office/powerpoint/2010/main" val="777822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EA233B90-60F2-4B8A-8D5E-480C5F046FD0}" type="datetimeFigureOut">
              <a:rPr lang="en-CA" smtClean="0"/>
              <a:t>2020-09-20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D35B3334-847B-4FA6-93D9-6537F361034B}" type="slidenum">
              <a:rPr lang="en-CA" smtClean="0"/>
              <a:t>‹#›</a:t>
            </a:fld>
            <a:endParaRPr lang="en-CA"/>
          </a:p>
        </p:txBody>
      </p:sp>
    </p:spTree>
    <p:extLst>
      <p:ext uri="{BB962C8B-B14F-4D97-AF65-F5344CB8AC3E}">
        <p14:creationId xmlns:p14="http://schemas.microsoft.com/office/powerpoint/2010/main" val="3055318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EA233B90-60F2-4B8A-8D5E-480C5F046FD0}" type="datetimeFigureOut">
              <a:rPr lang="en-CA" smtClean="0"/>
              <a:t>2020-09-20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D35B3334-847B-4FA6-93D9-6537F361034B}" type="slidenum">
              <a:rPr lang="en-CA" smtClean="0"/>
              <a:t>‹#›</a:t>
            </a:fld>
            <a:endParaRPr lang="en-CA"/>
          </a:p>
        </p:txBody>
      </p:sp>
    </p:spTree>
    <p:extLst>
      <p:ext uri="{BB962C8B-B14F-4D97-AF65-F5344CB8AC3E}">
        <p14:creationId xmlns:p14="http://schemas.microsoft.com/office/powerpoint/2010/main" val="18000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233B90-60F2-4B8A-8D5E-480C5F046FD0}" type="datetimeFigureOut">
              <a:rPr lang="en-CA" smtClean="0"/>
              <a:t>2020-09-20</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D35B3334-847B-4FA6-93D9-6537F361034B}" type="slidenum">
              <a:rPr lang="en-CA" smtClean="0"/>
              <a:t>‹#›</a:t>
            </a:fld>
            <a:endParaRPr lang="en-CA"/>
          </a:p>
        </p:txBody>
      </p:sp>
    </p:spTree>
    <p:extLst>
      <p:ext uri="{BB962C8B-B14F-4D97-AF65-F5344CB8AC3E}">
        <p14:creationId xmlns:p14="http://schemas.microsoft.com/office/powerpoint/2010/main" val="2015888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233B90-60F2-4B8A-8D5E-480C5F046FD0}" type="datetimeFigureOut">
              <a:rPr lang="en-CA" smtClean="0"/>
              <a:t>2020-09-20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35B3334-847B-4FA6-93D9-6537F361034B}" type="slidenum">
              <a:rPr lang="en-CA" smtClean="0"/>
              <a:t>‹#›</a:t>
            </a:fld>
            <a:endParaRPr lang="en-CA"/>
          </a:p>
        </p:txBody>
      </p:sp>
    </p:spTree>
    <p:extLst>
      <p:ext uri="{BB962C8B-B14F-4D97-AF65-F5344CB8AC3E}">
        <p14:creationId xmlns:p14="http://schemas.microsoft.com/office/powerpoint/2010/main" val="3752731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233B90-60F2-4B8A-8D5E-480C5F046FD0}" type="datetimeFigureOut">
              <a:rPr lang="en-CA" smtClean="0"/>
              <a:t>2020-09-20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35B3334-847B-4FA6-93D9-6537F361034B}" type="slidenum">
              <a:rPr lang="en-CA" smtClean="0"/>
              <a:t>‹#›</a:t>
            </a:fld>
            <a:endParaRPr lang="en-CA"/>
          </a:p>
        </p:txBody>
      </p:sp>
    </p:spTree>
    <p:extLst>
      <p:ext uri="{BB962C8B-B14F-4D97-AF65-F5344CB8AC3E}">
        <p14:creationId xmlns:p14="http://schemas.microsoft.com/office/powerpoint/2010/main" val="1674207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233B90-60F2-4B8A-8D5E-480C5F046FD0}" type="datetimeFigureOut">
              <a:rPr lang="en-CA" smtClean="0"/>
              <a:t>2020-09-20</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5B3334-847B-4FA6-93D9-6537F361034B}" type="slidenum">
              <a:rPr lang="en-CA" smtClean="0"/>
              <a:t>‹#›</a:t>
            </a:fld>
            <a:endParaRPr lang="en-CA"/>
          </a:p>
        </p:txBody>
      </p:sp>
    </p:spTree>
    <p:extLst>
      <p:ext uri="{BB962C8B-B14F-4D97-AF65-F5344CB8AC3E}">
        <p14:creationId xmlns:p14="http://schemas.microsoft.com/office/powerpoint/2010/main" val="124516320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www.bac-lac.gc.ca/eng/discover/aboriginal-heritage/metis/Pages/metis-nation-collection-lac.aspx?wbdisable=true#wb-info" TargetMode="External"/><Relationship Id="rId7" Type="http://schemas.openxmlformats.org/officeDocument/2006/relationships/image" Target="../media/image12.jpeg"/><Relationship Id="rId2" Type="http://schemas.openxmlformats.org/officeDocument/2006/relationships/hyperlink" Target="https://metisarchitecture.files.wordpress.com/20" TargetMode="External"/><Relationship Id="rId1" Type="http://schemas.openxmlformats.org/officeDocument/2006/relationships/slideLayout" Target="../slideLayouts/slideLayout8.xml"/><Relationship Id="rId6" Type="http://schemas.openxmlformats.org/officeDocument/2006/relationships/hyperlink" Target="https://indigenouspeoplesatlasofcanada.ca/article/material-culture/" TargetMode="External"/><Relationship Id="rId5" Type="http://schemas.openxmlformats.org/officeDocument/2006/relationships/hyperlink" Target="https://teaching.usask.ca/indigenoussk/import/metis_culture_and_language.php#:~:text=M%C3%A9tis%20culture%20has%20always%20been,such%20as%20in%20traditional%20drumming" TargetMode="External"/><Relationship Id="rId4" Type="http://schemas.openxmlformats.org/officeDocument/2006/relationships/hyperlink" Target="https://prezi.com/dlxqw5x5idzm/metis-food-and-transportation/#:~:text=The%20M%C3%A9tis%20used%20the%20Red,could%20travel%2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0372" y="741404"/>
            <a:ext cx="6221704" cy="1458099"/>
          </a:xfrm>
        </p:spPr>
        <p:txBody>
          <a:bodyPr>
            <a:normAutofit fontScale="90000"/>
          </a:bodyPr>
          <a:lstStyle/>
          <a:p>
            <a:r>
              <a:rPr lang="en-US" dirty="0" smtClean="0"/>
              <a:t>THE MAGNIFICIANT METIS</a:t>
            </a:r>
            <a:endParaRPr lang="en-CA" dirty="0"/>
          </a:p>
        </p:txBody>
      </p:sp>
      <p:sp>
        <p:nvSpPr>
          <p:cNvPr id="3" name="Subtitle 2"/>
          <p:cNvSpPr>
            <a:spLocks noGrp="1"/>
          </p:cNvSpPr>
          <p:nvPr>
            <p:ph type="subTitle" idx="1"/>
          </p:nvPr>
        </p:nvSpPr>
        <p:spPr>
          <a:xfrm rot="10800000" flipV="1">
            <a:off x="-212159" y="2490228"/>
            <a:ext cx="7517973" cy="988541"/>
          </a:xfrm>
        </p:spPr>
        <p:txBody>
          <a:bodyPr/>
          <a:lstStyle/>
          <a:p>
            <a:r>
              <a:rPr lang="en-US" dirty="0" smtClean="0"/>
              <a:t>Culture project</a:t>
            </a:r>
            <a:endParaRPr lang="en-CA" dirty="0"/>
          </a:p>
        </p:txBody>
      </p:sp>
      <p:sp>
        <p:nvSpPr>
          <p:cNvPr id="6" name="TextBox 5"/>
          <p:cNvSpPr txBox="1"/>
          <p:nvPr/>
        </p:nvSpPr>
        <p:spPr>
          <a:xfrm>
            <a:off x="4036092" y="3224905"/>
            <a:ext cx="3694590" cy="369332"/>
          </a:xfrm>
          <a:prstGeom prst="rect">
            <a:avLst/>
          </a:prstGeom>
          <a:noFill/>
        </p:spPr>
        <p:txBody>
          <a:bodyPr wrap="square" rtlCol="0">
            <a:spAutoFit/>
          </a:bodyPr>
          <a:lstStyle/>
          <a:p>
            <a:r>
              <a:rPr lang="en-US" dirty="0" smtClean="0"/>
              <a:t>Gavin Raymond</a:t>
            </a:r>
            <a:endParaRPr lang="en-CA" dirty="0"/>
          </a:p>
        </p:txBody>
      </p:sp>
      <p:pic>
        <p:nvPicPr>
          <p:cNvPr id="3074" name="Picture 2" descr="Indigenous Peoples in Canada | The Canadian Encyclo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5428" y="1280160"/>
            <a:ext cx="5714713" cy="4307284"/>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252025" y="3228891"/>
            <a:ext cx="1237957" cy="369332"/>
          </a:xfrm>
          <a:prstGeom prst="rect">
            <a:avLst/>
          </a:prstGeom>
          <a:noFill/>
        </p:spPr>
        <p:txBody>
          <a:bodyPr wrap="square" rtlCol="0">
            <a:spAutoFit/>
          </a:bodyPr>
          <a:lstStyle/>
          <a:p>
            <a:r>
              <a:rPr lang="en-US" dirty="0" smtClean="0"/>
              <a:t>Block G</a:t>
            </a:r>
            <a:endParaRPr lang="en-CA" dirty="0"/>
          </a:p>
        </p:txBody>
      </p:sp>
    </p:spTree>
    <p:extLst>
      <p:ext uri="{BB962C8B-B14F-4D97-AF65-F5344CB8AC3E}">
        <p14:creationId xmlns:p14="http://schemas.microsoft.com/office/powerpoint/2010/main" val="25726059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TRANSPORTATION</a:t>
            </a:r>
            <a:endParaRPr lang="en-CA" dirty="0"/>
          </a:p>
        </p:txBody>
      </p:sp>
      <p:sp>
        <p:nvSpPr>
          <p:cNvPr id="4" name="Text Placeholder 3"/>
          <p:cNvSpPr>
            <a:spLocks noGrp="1"/>
          </p:cNvSpPr>
          <p:nvPr>
            <p:ph type="body" sz="half" idx="2"/>
          </p:nvPr>
        </p:nvSpPr>
        <p:spPr>
          <a:xfrm>
            <a:off x="839788" y="2133175"/>
            <a:ext cx="3932237" cy="3811588"/>
          </a:xfrm>
        </p:spPr>
        <p:txBody>
          <a:bodyPr>
            <a:normAutofit lnSpcReduction="10000"/>
          </a:bodyPr>
          <a:lstStyle/>
          <a:p>
            <a:r>
              <a:rPr lang="en-US" dirty="0" smtClean="0"/>
              <a:t>The metis used the red river cart, York boat and canoes as their main means of transportation. The red river cart had two large wheels and could travel over rough ground. The York boat could hold lots of furs and was used to travel from the forks ( where the red and Assiniboine rivers meet) up to Hudson's bay. The canoe was similar to those of other aboriginal people and made of birch bark.</a:t>
            </a:r>
          </a:p>
          <a:p>
            <a:r>
              <a:rPr lang="en-US" dirty="0"/>
              <a:t> </a:t>
            </a:r>
            <a:r>
              <a:rPr lang="en-US" dirty="0" smtClean="0"/>
              <a:t>                           </a:t>
            </a:r>
            <a:r>
              <a:rPr lang="en-US" dirty="0" smtClean="0">
                <a:solidFill>
                  <a:srgbClr val="FF0000"/>
                </a:solidFill>
              </a:rPr>
              <a:t>MY COMMENT</a:t>
            </a:r>
          </a:p>
          <a:p>
            <a:r>
              <a:rPr lang="en-US" dirty="0" smtClean="0">
                <a:solidFill>
                  <a:srgbClr val="FF0000"/>
                </a:solidFill>
              </a:rPr>
              <a:t>It would be so much fun going to the river in canoes and the York boat looks pretty cool to it would definitely make it a lot easier to do the canoe with a lot of people that means less work.</a:t>
            </a:r>
            <a:endParaRPr lang="en-US" dirty="0" smtClean="0"/>
          </a:p>
        </p:txBody>
      </p:sp>
      <p:pic>
        <p:nvPicPr>
          <p:cNvPr id="1026" name="Picture 2" descr="Métis youth canoe voyageur routes through northeastern Ontario | CBC New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6395" y="785611"/>
            <a:ext cx="7501584" cy="498864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9660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CA"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normAutofit lnSpcReduction="10000"/>
          </a:bodyPr>
          <a:lstStyle/>
          <a:p>
            <a:r>
              <a:rPr lang="en-US" sz="2000" dirty="0" smtClean="0"/>
              <a:t>The metis people originated in the 1700’s when French and Scottish and fur traders married aboriginal women such as the Cree, and </a:t>
            </a:r>
            <a:r>
              <a:rPr lang="en-US" sz="2000" dirty="0" err="1" smtClean="0"/>
              <a:t>Anishinabe</a:t>
            </a:r>
            <a:r>
              <a:rPr lang="en-US" sz="2000" dirty="0" smtClean="0"/>
              <a:t> (Ojibway)…. The metis nation grew up into a distinct culture and became a people in the northwest prior to that territory becoming part of Canada.</a:t>
            </a:r>
          </a:p>
          <a:p>
            <a:r>
              <a:rPr lang="en-US" sz="2000" dirty="0"/>
              <a:t> </a:t>
            </a:r>
            <a:r>
              <a:rPr lang="en-US" sz="2000" dirty="0" smtClean="0"/>
              <a:t>                    </a:t>
            </a:r>
            <a:r>
              <a:rPr lang="en-US" sz="2000" dirty="0" smtClean="0">
                <a:solidFill>
                  <a:srgbClr val="FF0000"/>
                </a:solidFill>
              </a:rPr>
              <a:t>MY COMMENT</a:t>
            </a:r>
          </a:p>
          <a:p>
            <a:r>
              <a:rPr lang="en-US" sz="2000" dirty="0" smtClean="0">
                <a:solidFill>
                  <a:srgbClr val="FF0000"/>
                </a:solidFill>
              </a:rPr>
              <a:t>I find it cool how the French and Scottish both married an aboriginal girl and that how the metis became a tribe.</a:t>
            </a:r>
            <a:endParaRPr lang="en-CA" sz="2000" dirty="0"/>
          </a:p>
        </p:txBody>
      </p:sp>
      <p:pic>
        <p:nvPicPr>
          <p:cNvPr id="2050" name="Picture 2" descr="Anishinabe/Ojibwe/Chippewa: Culture of an Indian Nation | NEH-Edsite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6766" y="0"/>
            <a:ext cx="7690172" cy="53318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4552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TRADITIONS</a:t>
            </a:r>
            <a:endParaRPr lang="en-CA" dirty="0"/>
          </a:p>
        </p:txBody>
      </p:sp>
      <p:sp>
        <p:nvSpPr>
          <p:cNvPr id="4" name="Text Placeholder 3"/>
          <p:cNvSpPr>
            <a:spLocks noGrp="1"/>
          </p:cNvSpPr>
          <p:nvPr>
            <p:ph type="body" sz="half" idx="2"/>
          </p:nvPr>
        </p:nvSpPr>
        <p:spPr/>
        <p:txBody>
          <a:bodyPr>
            <a:normAutofit lnSpcReduction="10000"/>
          </a:bodyPr>
          <a:lstStyle/>
          <a:p>
            <a:r>
              <a:rPr lang="en-US" sz="2000" dirty="0" smtClean="0"/>
              <a:t>Metis culture has always been festive and celebrated with great joie de vivre. The metis  style of dancing to fiddle tunes was very similar to their Celtic and French Canadian antecedents, but seamlessly weaved in faster-paced first nations footwork and rhythms such as in traditional drumming.</a:t>
            </a:r>
          </a:p>
          <a:p>
            <a:r>
              <a:rPr lang="en-US" sz="2000" dirty="0"/>
              <a:t> </a:t>
            </a:r>
            <a:r>
              <a:rPr lang="en-US" sz="2000" dirty="0" smtClean="0"/>
              <a:t>                    </a:t>
            </a:r>
            <a:r>
              <a:rPr lang="en-US" sz="2000" dirty="0" smtClean="0">
                <a:solidFill>
                  <a:srgbClr val="FF0000"/>
                </a:solidFill>
              </a:rPr>
              <a:t>MY COMMENT</a:t>
            </a:r>
          </a:p>
          <a:p>
            <a:r>
              <a:rPr lang="en-US" sz="2000" dirty="0" smtClean="0">
                <a:solidFill>
                  <a:srgbClr val="FF0000"/>
                </a:solidFill>
              </a:rPr>
              <a:t>I love the metis traditions they always look like there having such a great time and I love the way the dress its so unique and awesome.</a:t>
            </a:r>
            <a:endParaRPr lang="en-CA" sz="2000" dirty="0"/>
          </a:p>
        </p:txBody>
      </p:sp>
      <p:pic>
        <p:nvPicPr>
          <p:cNvPr id="3074" name="Picture 2" descr="Alberta | Indigenous Canada"/>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0520" b="10520"/>
          <a:stretch>
            <a:fillRect/>
          </a:stretch>
        </p:blipFill>
        <p:spPr bwMode="auto">
          <a:xfrm>
            <a:off x="4759223" y="0"/>
            <a:ext cx="7432777" cy="5868988"/>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5164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9794" y="-302653"/>
            <a:ext cx="3932237" cy="1600200"/>
          </a:xfrm>
        </p:spPr>
        <p:txBody>
          <a:bodyPr/>
          <a:lstStyle/>
          <a:p>
            <a:r>
              <a:rPr lang="en-US" dirty="0" smtClean="0"/>
              <a:t>ART</a:t>
            </a:r>
            <a:endParaRPr lang="en-CA" dirty="0"/>
          </a:p>
        </p:txBody>
      </p:sp>
      <p:sp>
        <p:nvSpPr>
          <p:cNvPr id="4" name="Text Placeholder 3"/>
          <p:cNvSpPr>
            <a:spLocks noGrp="1"/>
          </p:cNvSpPr>
          <p:nvPr>
            <p:ph type="body" sz="half" idx="2"/>
          </p:nvPr>
        </p:nvSpPr>
        <p:spPr>
          <a:xfrm>
            <a:off x="626884" y="1400577"/>
            <a:ext cx="3932237" cy="3811588"/>
          </a:xfrm>
        </p:spPr>
        <p:txBody>
          <a:bodyPr>
            <a:normAutofit fontScale="92500" lnSpcReduction="10000"/>
          </a:bodyPr>
          <a:lstStyle/>
          <a:p>
            <a:r>
              <a:rPr lang="en-US" sz="2000" dirty="0" smtClean="0"/>
              <a:t>The metis are heirs to a vibrant culture of decorative arts that emphasizes the brightly colored floral motif in beadwork and embroidery. The Dakota and the Cree, in fact, referred to the metis as the flower beadwork people because of the preponderance of flower designs in their beadwork and embroidery.</a:t>
            </a:r>
          </a:p>
          <a:p>
            <a:r>
              <a:rPr lang="en-US" sz="2000" dirty="0"/>
              <a:t> </a:t>
            </a:r>
            <a:r>
              <a:rPr lang="en-US" sz="2000" dirty="0" smtClean="0"/>
              <a:t>                    </a:t>
            </a:r>
            <a:r>
              <a:rPr lang="en-US" sz="2000" dirty="0" smtClean="0">
                <a:solidFill>
                  <a:srgbClr val="FF0000"/>
                </a:solidFill>
              </a:rPr>
              <a:t>MY COMMENT</a:t>
            </a:r>
          </a:p>
          <a:p>
            <a:r>
              <a:rPr lang="en-US" sz="2000" dirty="0" smtClean="0">
                <a:solidFill>
                  <a:srgbClr val="FF0000"/>
                </a:solidFill>
              </a:rPr>
              <a:t>Wow the metis art is outstanding it is so cool and its crazy how creative the metis can get with there art I wish I could learn how to do that.</a:t>
            </a:r>
            <a:endParaRPr lang="en-CA" sz="2000" dirty="0"/>
          </a:p>
        </p:txBody>
      </p:sp>
      <p:sp>
        <p:nvSpPr>
          <p:cNvPr id="5" name="AutoShape 2" descr="Métis Beading and Ancestral Knowledge: A Conversation with Katherine Boyer  – Canadian 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5126" name="Picture 6" descr="Métis Beading and Ancestral Knowledge: A Conversation with Katherine Boyer  – Canadian Art"/>
          <p:cNvPicPr>
            <a:picLocks noGrp="1" noChangeAspect="1" noChangeArrowheads="1"/>
          </p:cNvPicPr>
          <p:nvPr>
            <p:ph type="pic" idx="1"/>
          </p:nvPr>
        </p:nvPicPr>
        <p:blipFill>
          <a:blip r:embed="rId2" cstate="print">
            <a:extLst>
              <a:ext uri="{28A0092B-C50C-407E-A947-70E740481C1C}">
                <a14:useLocalDpi xmlns:a14="http://schemas.microsoft.com/office/drawing/2010/main" val="0"/>
              </a:ext>
            </a:extLst>
          </a:blip>
          <a:srcRect l="7524" r="7524"/>
          <a:stretch>
            <a:fillRect/>
          </a:stretch>
        </p:blipFill>
        <p:spPr bwMode="auto">
          <a:xfrm>
            <a:off x="4559121" y="0"/>
            <a:ext cx="7632879" cy="60269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229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CONCLUSION</a:t>
            </a:r>
            <a:endParaRPr lang="en-CA" dirty="0"/>
          </a:p>
        </p:txBody>
      </p:sp>
      <p:sp>
        <p:nvSpPr>
          <p:cNvPr id="3" name="Subtitle 2"/>
          <p:cNvSpPr>
            <a:spLocks noGrp="1"/>
          </p:cNvSpPr>
          <p:nvPr>
            <p:ph type="subTitle" idx="1"/>
          </p:nvPr>
        </p:nvSpPr>
        <p:spPr/>
        <p:txBody>
          <a:bodyPr/>
          <a:lstStyle/>
          <a:p>
            <a:r>
              <a:rPr lang="en-US" dirty="0" smtClean="0"/>
              <a:t>In conclusion I think that this was a really cool project and I had fun doing it I also learned a lot about metis and there history and </a:t>
            </a:r>
            <a:r>
              <a:rPr lang="en-US" dirty="0" err="1" smtClean="0"/>
              <a:t>backround</a:t>
            </a:r>
            <a:r>
              <a:rPr lang="en-US" dirty="0"/>
              <a:t>.</a:t>
            </a:r>
            <a:r>
              <a:rPr lang="en-US" dirty="0" smtClean="0"/>
              <a:t> </a:t>
            </a:r>
            <a:endParaRPr lang="en-CA" dirty="0"/>
          </a:p>
        </p:txBody>
      </p:sp>
    </p:spTree>
    <p:extLst>
      <p:ext uri="{BB962C8B-B14F-4D97-AF65-F5344CB8AC3E}">
        <p14:creationId xmlns:p14="http://schemas.microsoft.com/office/powerpoint/2010/main" val="649544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a:t>
            </a:r>
            <a:endParaRPr lang="en-CA" dirty="0"/>
          </a:p>
        </p:txBody>
      </p:sp>
      <p:sp>
        <p:nvSpPr>
          <p:cNvPr id="4" name="Text Placeholder 3"/>
          <p:cNvSpPr>
            <a:spLocks noGrp="1"/>
          </p:cNvSpPr>
          <p:nvPr>
            <p:ph type="body" sz="half" idx="2"/>
          </p:nvPr>
        </p:nvSpPr>
        <p:spPr/>
        <p:txBody>
          <a:bodyPr>
            <a:normAutofit fontScale="92500" lnSpcReduction="20000"/>
          </a:bodyPr>
          <a:lstStyle/>
          <a:p>
            <a:r>
              <a:rPr lang="en-CA" dirty="0" smtClean="0">
                <a:hlinkClick r:id="rId2"/>
              </a:rPr>
              <a:t>https://metisarchitecture.files.wordpress.com/20</a:t>
            </a:r>
            <a:endParaRPr lang="en-CA" dirty="0" smtClean="0"/>
          </a:p>
          <a:p>
            <a:r>
              <a:rPr lang="en-CA" dirty="0" smtClean="0">
                <a:hlinkClick r:id="rId3"/>
              </a:rPr>
              <a:t>https://www.bac-lac.gc.ca/eng/discover/aboriginal-heritage/metis/Pages/metis-nation-collection-lac.aspx?wbdisable=true#wb-info</a:t>
            </a:r>
            <a:endParaRPr lang="en-CA" dirty="0" smtClean="0"/>
          </a:p>
          <a:p>
            <a:r>
              <a:rPr lang="en-CA" dirty="0">
                <a:hlinkClick r:id="rId4"/>
              </a:rPr>
              <a:t>https://prezi.com/dlxqw5x5idzm/metis-food-and-transportation/#:~:</a:t>
            </a:r>
            <a:r>
              <a:rPr lang="en-CA" dirty="0" smtClean="0">
                <a:hlinkClick r:id="rId4"/>
              </a:rPr>
              <a:t>text=The%20M%C3%A9tis%20used%20the%20Red,could%20travel%20</a:t>
            </a:r>
            <a:endParaRPr lang="en-CA" dirty="0" smtClean="0"/>
          </a:p>
          <a:p>
            <a:r>
              <a:rPr lang="en-CA" dirty="0">
                <a:hlinkClick r:id="rId5"/>
              </a:rPr>
              <a:t>https://teaching.usask.ca/indigenoussk/import/metis_culture_and_language.php#:~:text=M%C3%A9tis%20culture%20has%20always%20been,such%20as%20in%20traditional%20drumming</a:t>
            </a:r>
            <a:r>
              <a:rPr lang="en-CA" dirty="0" smtClean="0"/>
              <a:t>.</a:t>
            </a:r>
          </a:p>
          <a:p>
            <a:endParaRPr lang="en-CA" dirty="0" smtClean="0"/>
          </a:p>
          <a:p>
            <a:endParaRPr lang="en-CA" dirty="0" smtClean="0"/>
          </a:p>
          <a:p>
            <a:r>
              <a:rPr lang="en-CA" dirty="0">
                <a:hlinkClick r:id="rId6"/>
              </a:rPr>
              <a:t>https://indigenouspeoplesatlasofcanada.ca/article/material-culture</a:t>
            </a:r>
            <a:r>
              <a:rPr lang="en-CA" dirty="0" smtClean="0">
                <a:hlinkClick r:id="rId6"/>
              </a:rPr>
              <a:t>/</a:t>
            </a:r>
            <a:endParaRPr lang="en-CA" dirty="0" smtClean="0"/>
          </a:p>
          <a:p>
            <a:endParaRPr lang="en-CA" dirty="0" smtClean="0"/>
          </a:p>
        </p:txBody>
      </p:sp>
      <p:pic>
        <p:nvPicPr>
          <p:cNvPr id="4098" name="Picture 2" descr="Introducing Métis - European Festival 20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72025" y="1"/>
            <a:ext cx="7527299" cy="50133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534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4832" y="186447"/>
            <a:ext cx="5880295" cy="1465605"/>
          </a:xfrm>
        </p:spPr>
        <p:txBody>
          <a:bodyPr/>
          <a:lstStyle/>
          <a:p>
            <a:r>
              <a:rPr lang="en-US" dirty="0" smtClean="0"/>
              <a:t>TABLE OF CONTENTS</a:t>
            </a:r>
            <a:endParaRPr lang="en-CA" dirty="0"/>
          </a:p>
        </p:txBody>
      </p:sp>
      <p:sp>
        <p:nvSpPr>
          <p:cNvPr id="3" name="Content Placeholder 2"/>
          <p:cNvSpPr>
            <a:spLocks noGrp="1"/>
          </p:cNvSpPr>
          <p:nvPr>
            <p:ph idx="1"/>
          </p:nvPr>
        </p:nvSpPr>
        <p:spPr>
          <a:xfrm>
            <a:off x="2405575" y="1927275"/>
            <a:ext cx="8948225" cy="4249688"/>
          </a:xfrm>
        </p:spPr>
        <p:txBody>
          <a:bodyPr>
            <a:normAutofit fontScale="85000" lnSpcReduction="20000"/>
          </a:bodyPr>
          <a:lstStyle/>
          <a:p>
            <a:r>
              <a:rPr lang="en-US" dirty="0" smtClean="0"/>
              <a:t>3……………………………..INTRODUCTION</a:t>
            </a:r>
          </a:p>
          <a:p>
            <a:r>
              <a:rPr lang="en-US" dirty="0" smtClean="0"/>
              <a:t>4……………………………..WEAPONS</a:t>
            </a:r>
          </a:p>
          <a:p>
            <a:r>
              <a:rPr lang="en-US" dirty="0" smtClean="0"/>
              <a:t>5……………………………..FOODS</a:t>
            </a:r>
          </a:p>
          <a:p>
            <a:r>
              <a:rPr lang="en-US" dirty="0" smtClean="0"/>
              <a:t>6</a:t>
            </a:r>
            <a:r>
              <a:rPr lang="en-CA" dirty="0" smtClean="0"/>
              <a:t>……………………………..LANGUAGE</a:t>
            </a:r>
          </a:p>
          <a:p>
            <a:r>
              <a:rPr lang="en-US" dirty="0" smtClean="0"/>
              <a:t>7……………………………..SPORTS</a:t>
            </a:r>
          </a:p>
          <a:p>
            <a:r>
              <a:rPr lang="en-US" dirty="0" smtClean="0"/>
              <a:t>8……………………………..CLOTHING</a:t>
            </a:r>
            <a:endParaRPr lang="en-US" dirty="0"/>
          </a:p>
          <a:p>
            <a:r>
              <a:rPr lang="en-US" dirty="0" smtClean="0"/>
              <a:t>9</a:t>
            </a:r>
            <a:r>
              <a:rPr lang="en-US" dirty="0" smtClean="0"/>
              <a:t>……………………………..</a:t>
            </a:r>
            <a:r>
              <a:rPr lang="en-US" dirty="0" smtClean="0"/>
              <a:t>LIVING</a:t>
            </a:r>
            <a:endParaRPr lang="en-US" dirty="0" smtClean="0"/>
          </a:p>
          <a:p>
            <a:r>
              <a:rPr lang="en-US" dirty="0" smtClean="0"/>
              <a:t>10……………………………TRANSPORTATION</a:t>
            </a:r>
          </a:p>
          <a:p>
            <a:r>
              <a:rPr lang="en-US" dirty="0" smtClean="0"/>
              <a:t>11……………………………HISTORY</a:t>
            </a:r>
          </a:p>
          <a:p>
            <a:r>
              <a:rPr lang="en-US" dirty="0" smtClean="0"/>
              <a:t>12……………………………TRADITIONS</a:t>
            </a:r>
          </a:p>
          <a:p>
            <a:r>
              <a:rPr lang="en-US" dirty="0" smtClean="0"/>
              <a:t>13……………………………ART</a:t>
            </a:r>
            <a:endParaRPr lang="en-US" dirty="0" smtClean="0"/>
          </a:p>
        </p:txBody>
      </p:sp>
    </p:spTree>
    <p:extLst>
      <p:ext uri="{BB962C8B-B14F-4D97-AF65-F5344CB8AC3E}">
        <p14:creationId xmlns:p14="http://schemas.microsoft.com/office/powerpoint/2010/main" val="2731795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CA" dirty="0"/>
          </a:p>
        </p:txBody>
      </p:sp>
      <p:sp>
        <p:nvSpPr>
          <p:cNvPr id="3" name="Content Placeholder 2"/>
          <p:cNvSpPr>
            <a:spLocks noGrp="1"/>
          </p:cNvSpPr>
          <p:nvPr>
            <p:ph idx="1"/>
          </p:nvPr>
        </p:nvSpPr>
        <p:spPr/>
        <p:txBody>
          <a:bodyPr/>
          <a:lstStyle/>
          <a:p>
            <a:r>
              <a:rPr lang="en-CA" i="1" dirty="0"/>
              <a:t>The social behaviour and norms found in human societies. Culture is considered a central concept in anthropology, encompassing a range of phenomena that are transmitted through social learning in human societies (</a:t>
            </a:r>
            <a:r>
              <a:rPr lang="en-CA" i="1" dirty="0" err="1" smtClean="0"/>
              <a:t>O</a:t>
            </a:r>
            <a:r>
              <a:rPr lang="en-CA" dirty="0" err="1" smtClean="0"/>
              <a:t>rgtology</a:t>
            </a:r>
            <a:r>
              <a:rPr lang="en-CA" dirty="0" smtClean="0"/>
              <a:t>)</a:t>
            </a:r>
            <a:endParaRPr lang="en-CA" dirty="0"/>
          </a:p>
          <a:p>
            <a:endParaRPr lang="en-CA" dirty="0"/>
          </a:p>
        </p:txBody>
      </p:sp>
    </p:spTree>
    <p:extLst>
      <p:ext uri="{BB962C8B-B14F-4D97-AF65-F5344CB8AC3E}">
        <p14:creationId xmlns:p14="http://schemas.microsoft.com/office/powerpoint/2010/main" val="37899840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6524" y="457200"/>
            <a:ext cx="3445501" cy="1600200"/>
          </a:xfrm>
        </p:spPr>
        <p:txBody>
          <a:bodyPr>
            <a:normAutofit/>
          </a:bodyPr>
          <a:lstStyle/>
          <a:p>
            <a:r>
              <a:rPr lang="en-US" sz="4000" dirty="0" smtClean="0"/>
              <a:t>WEAPONS</a:t>
            </a:r>
            <a:endParaRPr lang="en-CA" sz="4000" dirty="0"/>
          </a:p>
        </p:txBody>
      </p:sp>
      <p:pic>
        <p:nvPicPr>
          <p:cNvPr id="1030" name="Picture 6" descr="https://www.militaryfactory.com/armor/imgs/model-1857-napoleon-12pounder-field-gu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75039" y="-92988"/>
            <a:ext cx="7416962" cy="51028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9" name="Text Placeholder 8"/>
          <p:cNvSpPr>
            <a:spLocks noGrp="1"/>
          </p:cNvSpPr>
          <p:nvPr>
            <p:ph type="body" sz="half" idx="2"/>
          </p:nvPr>
        </p:nvSpPr>
        <p:spPr>
          <a:xfrm>
            <a:off x="201053" y="2057400"/>
            <a:ext cx="4616451" cy="3692458"/>
          </a:xfrm>
          <a:custGeom>
            <a:avLst/>
            <a:gdLst>
              <a:gd name="connsiteX0" fmla="*/ 4191000 w 4616450"/>
              <a:gd name="connsiteY0" fmla="*/ 4068763 h 7880351"/>
              <a:gd name="connsiteX1" fmla="*/ 4616450 w 4616450"/>
              <a:gd name="connsiteY1" fmla="*/ 4068763 h 7880351"/>
              <a:gd name="connsiteX2" fmla="*/ 4616450 w 4616450"/>
              <a:gd name="connsiteY2" fmla="*/ 7880351 h 7880351"/>
              <a:gd name="connsiteX3" fmla="*/ 684213 w 4616450"/>
              <a:gd name="connsiteY3" fmla="*/ 7880351 h 7880351"/>
              <a:gd name="connsiteX4" fmla="*/ 684213 w 4616450"/>
              <a:gd name="connsiteY4" fmla="*/ 4191001 h 7880351"/>
              <a:gd name="connsiteX5" fmla="*/ 4191000 w 4616450"/>
              <a:gd name="connsiteY5" fmla="*/ 4191001 h 7880351"/>
              <a:gd name="connsiteX6" fmla="*/ 0 w 4616450"/>
              <a:gd name="connsiteY6" fmla="*/ 0 h 7880351"/>
              <a:gd name="connsiteX7" fmla="*/ 4191000 w 4616450"/>
              <a:gd name="connsiteY7" fmla="*/ 0 h 7880351"/>
              <a:gd name="connsiteX8" fmla="*/ 4191000 w 4616450"/>
              <a:gd name="connsiteY8" fmla="*/ 4068763 h 7880351"/>
              <a:gd name="connsiteX9" fmla="*/ 684213 w 4616450"/>
              <a:gd name="connsiteY9" fmla="*/ 4068763 h 7880351"/>
              <a:gd name="connsiteX10" fmla="*/ 684213 w 4616450"/>
              <a:gd name="connsiteY10" fmla="*/ 4191001 h 7880351"/>
              <a:gd name="connsiteX11" fmla="*/ 0 w 4616450"/>
              <a:gd name="connsiteY11" fmla="*/ 4191001 h 7880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16450" h="7880351">
                <a:moveTo>
                  <a:pt x="4191000" y="4068763"/>
                </a:moveTo>
                <a:lnTo>
                  <a:pt x="4616450" y="4068763"/>
                </a:lnTo>
                <a:lnTo>
                  <a:pt x="4616450" y="7880351"/>
                </a:lnTo>
                <a:lnTo>
                  <a:pt x="684213" y="7880351"/>
                </a:lnTo>
                <a:lnTo>
                  <a:pt x="684213" y="4191001"/>
                </a:lnTo>
                <a:lnTo>
                  <a:pt x="4191000" y="4191001"/>
                </a:lnTo>
                <a:close/>
                <a:moveTo>
                  <a:pt x="0" y="0"/>
                </a:moveTo>
                <a:lnTo>
                  <a:pt x="4191000" y="0"/>
                </a:lnTo>
                <a:lnTo>
                  <a:pt x="4191000" y="4068763"/>
                </a:lnTo>
                <a:lnTo>
                  <a:pt x="684213" y="4068763"/>
                </a:lnTo>
                <a:lnTo>
                  <a:pt x="684213" y="4191001"/>
                </a:lnTo>
                <a:lnTo>
                  <a:pt x="0" y="4191001"/>
                </a:lnTo>
                <a:close/>
              </a:path>
            </a:pathLst>
          </a:custGeom>
        </p:spPr>
        <p:txBody>
          <a:bodyPr wrap="square">
            <a:noAutofit/>
          </a:bodyPr>
          <a:lstStyle/>
          <a:p>
            <a:r>
              <a:rPr lang="en-US" dirty="0" smtClean="0"/>
              <a:t>The main weapons the metis used were lever action Winchester, double barrel shotguns, and muskets. They used buffalo bones to make knives, pipes, arrowheads, shovels, and even clubs. The metis used buffalo skin to make containers, shields , buckets, ropes, and even bags. The metis also used these nine pound field guns which were mainly used by infantry men. The field guns had a crazy range of 3’000 yards</a:t>
            </a:r>
            <a:r>
              <a:rPr lang="en-US" dirty="0" smtClean="0"/>
              <a:t>.</a:t>
            </a:r>
          </a:p>
          <a:p>
            <a:r>
              <a:rPr lang="en-US" dirty="0"/>
              <a:t> </a:t>
            </a:r>
            <a:r>
              <a:rPr lang="en-US" dirty="0" smtClean="0"/>
              <a:t>                                      </a:t>
            </a:r>
            <a:r>
              <a:rPr lang="en-US" dirty="0" smtClean="0">
                <a:solidFill>
                  <a:srgbClr val="FF0000"/>
                </a:solidFill>
              </a:rPr>
              <a:t>MY COMMENT</a:t>
            </a:r>
            <a:endParaRPr lang="en-CA" dirty="0"/>
          </a:p>
          <a:p>
            <a:r>
              <a:rPr lang="en-US" dirty="0" smtClean="0">
                <a:solidFill>
                  <a:srgbClr val="FF0000"/>
                </a:solidFill>
              </a:rPr>
              <a:t>I find it crazy how heavy the field guns are, and not just that they shoot so far and another thing is that I find that so cool how they us buffalo bones and skin to make weapons.</a:t>
            </a:r>
          </a:p>
        </p:txBody>
      </p:sp>
    </p:spTree>
    <p:extLst>
      <p:ext uri="{BB962C8B-B14F-4D97-AF65-F5344CB8AC3E}">
        <p14:creationId xmlns:p14="http://schemas.microsoft.com/office/powerpoint/2010/main" val="41464188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0461" y="265179"/>
            <a:ext cx="3149287" cy="1600200"/>
          </a:xfrm>
        </p:spPr>
        <p:txBody>
          <a:bodyPr/>
          <a:lstStyle/>
          <a:p>
            <a:r>
              <a:rPr lang="en-US" dirty="0" smtClean="0"/>
              <a:t>FOODS</a:t>
            </a:r>
            <a:endParaRPr lang="en-CA" dirty="0"/>
          </a:p>
        </p:txBody>
      </p:sp>
      <p:pic>
        <p:nvPicPr>
          <p:cNvPr id="2050" name="Picture 2" descr="Easy Bannock Bread Celebrating #Canada150 - An Italian in my Kitche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40205" y="624626"/>
            <a:ext cx="7539876" cy="502658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half" idx="2"/>
          </p:nvPr>
        </p:nvSpPr>
        <p:spPr>
          <a:xfrm>
            <a:off x="607968" y="2250583"/>
            <a:ext cx="3932237" cy="3811588"/>
          </a:xfrm>
        </p:spPr>
        <p:txBody>
          <a:bodyPr/>
          <a:lstStyle/>
          <a:p>
            <a:r>
              <a:rPr lang="en-US" dirty="0" smtClean="0"/>
              <a:t>The main foods that the metis ate was antelope, moose, elk, mule, deer, prairie bush rabbits, chicken, duck, geese, and the main fish was salmon. When they caught buffalo they dried it and cut it into small pieces and the metis called it buffalo jerky. The metis also ate a lot of bannock</a:t>
            </a:r>
            <a:r>
              <a:rPr lang="en-US" dirty="0" smtClean="0"/>
              <a:t>.</a:t>
            </a:r>
          </a:p>
          <a:p>
            <a:r>
              <a:rPr lang="en-US" dirty="0"/>
              <a:t> </a:t>
            </a:r>
            <a:r>
              <a:rPr lang="en-US" dirty="0" smtClean="0"/>
              <a:t>                          </a:t>
            </a:r>
            <a:r>
              <a:rPr lang="en-US" dirty="0" smtClean="0">
                <a:solidFill>
                  <a:srgbClr val="FF0000"/>
                </a:solidFill>
              </a:rPr>
              <a:t>MY COMMENT</a:t>
            </a:r>
          </a:p>
          <a:p>
            <a:r>
              <a:rPr lang="en-US" dirty="0" smtClean="0">
                <a:solidFill>
                  <a:srgbClr val="FF0000"/>
                </a:solidFill>
              </a:rPr>
              <a:t>In my opinion I find it gross that they ate geese and rabbits and stuff like that but I mean I understand that’s what they have to do so I would probably do the same if I was in the metis shoes.</a:t>
            </a:r>
          </a:p>
        </p:txBody>
      </p:sp>
    </p:spTree>
    <p:extLst>
      <p:ext uri="{BB962C8B-B14F-4D97-AF65-F5344CB8AC3E}">
        <p14:creationId xmlns:p14="http://schemas.microsoft.com/office/powerpoint/2010/main" val="22299820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4699" y="1055077"/>
            <a:ext cx="3932237" cy="791308"/>
          </a:xfrm>
        </p:spPr>
        <p:txBody>
          <a:bodyPr/>
          <a:lstStyle/>
          <a:p>
            <a:r>
              <a:rPr lang="en-US" dirty="0" smtClean="0"/>
              <a:t>LANGUAGE</a:t>
            </a:r>
            <a:endParaRPr lang="en-CA" dirty="0"/>
          </a:p>
        </p:txBody>
      </p:sp>
      <p:pic>
        <p:nvPicPr>
          <p:cNvPr id="4098" name="Picture 2" descr="CONVERSATIONS: NORMAN FLEURY | The Métis Architect...(?)"/>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881489" y="324760"/>
            <a:ext cx="7140982" cy="6533239"/>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half" idx="2"/>
          </p:nvPr>
        </p:nvSpPr>
        <p:spPr/>
        <p:txBody>
          <a:bodyPr>
            <a:normAutofit/>
          </a:bodyPr>
          <a:lstStyle/>
          <a:p>
            <a:r>
              <a:rPr lang="en-US" sz="2000" dirty="0" smtClean="0"/>
              <a:t>The metis are primarily known for speaking </a:t>
            </a:r>
            <a:r>
              <a:rPr lang="en-US" sz="2000" dirty="0" err="1" smtClean="0"/>
              <a:t>michif</a:t>
            </a:r>
            <a:r>
              <a:rPr lang="en-US" sz="2000" dirty="0" smtClean="0"/>
              <a:t> the metis languages, including French </a:t>
            </a:r>
            <a:r>
              <a:rPr lang="en-US" sz="2000" dirty="0" err="1" smtClean="0"/>
              <a:t>michif</a:t>
            </a:r>
            <a:r>
              <a:rPr lang="en-US" sz="2000" dirty="0" smtClean="0"/>
              <a:t>, A dialect of Canadian French with some Algonquian linguistic features The language spoken mainly in southern and central Saskatchewan</a:t>
            </a:r>
            <a:r>
              <a:rPr lang="en-US" sz="2000" dirty="0" smtClean="0"/>
              <a:t>.</a:t>
            </a:r>
          </a:p>
          <a:p>
            <a:r>
              <a:rPr lang="en-US" sz="2000" dirty="0"/>
              <a:t> </a:t>
            </a:r>
            <a:r>
              <a:rPr lang="en-US" sz="2000" dirty="0" smtClean="0"/>
              <a:t>                    </a:t>
            </a:r>
            <a:r>
              <a:rPr lang="en-US" sz="2000" dirty="0" smtClean="0">
                <a:solidFill>
                  <a:srgbClr val="FF0000"/>
                </a:solidFill>
              </a:rPr>
              <a:t>MY COMMENT</a:t>
            </a:r>
          </a:p>
          <a:p>
            <a:r>
              <a:rPr lang="en-US" sz="2000" dirty="0" smtClean="0">
                <a:solidFill>
                  <a:srgbClr val="FF0000"/>
                </a:solidFill>
              </a:rPr>
              <a:t>I find there language so cool cause its so unique and I tried reading some of those words but its hard. </a:t>
            </a:r>
            <a:endParaRPr lang="en-CA" sz="2000" dirty="0"/>
          </a:p>
        </p:txBody>
      </p:sp>
    </p:spTree>
    <p:extLst>
      <p:ext uri="{BB962C8B-B14F-4D97-AF65-F5344CB8AC3E}">
        <p14:creationId xmlns:p14="http://schemas.microsoft.com/office/powerpoint/2010/main" val="9541330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4698" y="152224"/>
            <a:ext cx="3932237" cy="1600200"/>
          </a:xfrm>
        </p:spPr>
        <p:txBody>
          <a:bodyPr/>
          <a:lstStyle/>
          <a:p>
            <a:r>
              <a:rPr lang="en-US" dirty="0" smtClean="0"/>
              <a:t>SPORTS</a:t>
            </a:r>
            <a:endParaRPr lang="en-CA" dirty="0"/>
          </a:p>
        </p:txBody>
      </p:sp>
      <p:pic>
        <p:nvPicPr>
          <p:cNvPr id="6146" name="Picture 2" descr="Metis Entrepreneur - Nick Cordero's wife says she doesn't know if he will  'ever be able to work again' | Métis Nation Saskatchewan Business Magazine  | Sask Métis News | Métis Nation Entrepreneur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16828" y="0"/>
            <a:ext cx="7469747" cy="44818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half" idx="2"/>
          </p:nvPr>
        </p:nvSpPr>
        <p:spPr/>
        <p:txBody>
          <a:bodyPr>
            <a:normAutofit fontScale="92500" lnSpcReduction="10000"/>
          </a:bodyPr>
          <a:lstStyle/>
          <a:p>
            <a:r>
              <a:rPr lang="en-US" sz="2000" dirty="0" smtClean="0"/>
              <a:t>During recess, the metis would play pickup games of soccer and baseball. Between 1950 and 1960, new schools with modern gyms were built and they played I door sports like volleyball, basketball and even badminton. The metis would also get together with friends and family to play games of skill or chance like billiards, chess, checkers, dominoes or various card games</a:t>
            </a:r>
            <a:r>
              <a:rPr lang="en-US" sz="2000" dirty="0" smtClean="0"/>
              <a:t>.      </a:t>
            </a:r>
            <a:r>
              <a:rPr lang="en-US" sz="2000" dirty="0" smtClean="0">
                <a:solidFill>
                  <a:srgbClr val="FF0000"/>
                </a:solidFill>
              </a:rPr>
              <a:t>MY COMMENT </a:t>
            </a:r>
          </a:p>
          <a:p>
            <a:r>
              <a:rPr lang="en-US" sz="2000" dirty="0" smtClean="0">
                <a:solidFill>
                  <a:srgbClr val="FF0000"/>
                </a:solidFill>
              </a:rPr>
              <a:t>I find it cool that they played chess back then it probably was a lot different but I'm sure it was still fun.</a:t>
            </a:r>
            <a:r>
              <a:rPr lang="en-US" sz="2000" dirty="0" smtClean="0"/>
              <a:t> </a:t>
            </a:r>
            <a:endParaRPr lang="en-CA" sz="2000" dirty="0"/>
          </a:p>
        </p:txBody>
      </p:sp>
    </p:spTree>
    <p:extLst>
      <p:ext uri="{BB962C8B-B14F-4D97-AF65-F5344CB8AC3E}">
        <p14:creationId xmlns:p14="http://schemas.microsoft.com/office/powerpoint/2010/main" val="2662630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CLOTHING</a:t>
            </a:r>
            <a:endParaRPr lang="en-CA" dirty="0"/>
          </a:p>
        </p:txBody>
      </p:sp>
      <p:sp>
        <p:nvSpPr>
          <p:cNvPr id="4" name="Text Placeholder 3"/>
          <p:cNvSpPr>
            <a:spLocks noGrp="1"/>
          </p:cNvSpPr>
          <p:nvPr>
            <p:ph type="body" sz="half" idx="2"/>
          </p:nvPr>
        </p:nvSpPr>
        <p:spPr>
          <a:xfrm>
            <a:off x="684213" y="2282483"/>
            <a:ext cx="3932237" cy="3811588"/>
          </a:xfrm>
        </p:spPr>
        <p:txBody>
          <a:bodyPr/>
          <a:lstStyle/>
          <a:p>
            <a:r>
              <a:rPr lang="en-US" dirty="0" smtClean="0"/>
              <a:t>Metis clothing was a blending of that worn by French-</a:t>
            </a:r>
            <a:r>
              <a:rPr lang="en-US" dirty="0" err="1"/>
              <a:t>C</a:t>
            </a:r>
            <a:r>
              <a:rPr lang="en-US" dirty="0" err="1" smtClean="0"/>
              <a:t>anadien</a:t>
            </a:r>
            <a:r>
              <a:rPr lang="en-US" dirty="0" smtClean="0"/>
              <a:t> fur traders and first nation groups. The men wore deerskin pants, leggings, moccasins, and a long hooded coat called a capote, fastened with a sash. The women wore simple dresses with high </a:t>
            </a:r>
            <a:r>
              <a:rPr lang="en-US" dirty="0" err="1" smtClean="0"/>
              <a:t>high</a:t>
            </a:r>
            <a:r>
              <a:rPr lang="en-US" dirty="0" smtClean="0"/>
              <a:t> neckline, often with shawls and out of deerskin and moose, they also made these top hats out of beaver skin</a:t>
            </a:r>
            <a:r>
              <a:rPr lang="en-US" dirty="0" smtClean="0"/>
              <a:t>.</a:t>
            </a:r>
          </a:p>
          <a:p>
            <a:r>
              <a:rPr lang="en-US" dirty="0"/>
              <a:t> </a:t>
            </a:r>
            <a:r>
              <a:rPr lang="en-US" dirty="0" smtClean="0"/>
              <a:t>                       </a:t>
            </a:r>
            <a:r>
              <a:rPr lang="en-US" dirty="0" smtClean="0">
                <a:solidFill>
                  <a:srgbClr val="FF0000"/>
                </a:solidFill>
              </a:rPr>
              <a:t>MY COMMENT</a:t>
            </a:r>
            <a:endParaRPr lang="en-CA" dirty="0">
              <a:solidFill>
                <a:srgbClr val="FF0000"/>
              </a:solidFill>
            </a:endParaRPr>
          </a:p>
          <a:p>
            <a:r>
              <a:rPr lang="en-US" dirty="0" smtClean="0">
                <a:solidFill>
                  <a:srgbClr val="FF0000"/>
                </a:solidFill>
              </a:rPr>
              <a:t>I find it so fascinating the clothes they wear and what its made out of its just crazy how you go from a beaver to a hat. </a:t>
            </a:r>
            <a:endParaRPr lang="en-CA" dirty="0"/>
          </a:p>
        </p:txBody>
      </p:sp>
      <p:pic>
        <p:nvPicPr>
          <p:cNvPr id="7170" name="Picture 2" descr="Memorable Manitobans: William Dease (1827-19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8852" y="0"/>
            <a:ext cx="5053817" cy="67384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4122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262" y="1232054"/>
            <a:ext cx="2757268" cy="1109589"/>
          </a:xfrm>
        </p:spPr>
        <p:txBody>
          <a:bodyPr/>
          <a:lstStyle/>
          <a:p>
            <a:r>
              <a:rPr lang="en-US" dirty="0" smtClean="0"/>
              <a:t>LIVING</a:t>
            </a:r>
            <a:endParaRPr lang="en-CA" dirty="0"/>
          </a:p>
        </p:txBody>
      </p:sp>
      <p:sp>
        <p:nvSpPr>
          <p:cNvPr id="4" name="Text Placeholder 3"/>
          <p:cNvSpPr>
            <a:spLocks noGrp="1"/>
          </p:cNvSpPr>
          <p:nvPr>
            <p:ph type="body" sz="half" idx="2"/>
          </p:nvPr>
        </p:nvSpPr>
        <p:spPr>
          <a:xfrm>
            <a:off x="-31338" y="2827606"/>
            <a:ext cx="3340868" cy="2423210"/>
          </a:xfrm>
        </p:spPr>
        <p:txBody>
          <a:bodyPr>
            <a:normAutofit fontScale="77500" lnSpcReduction="20000"/>
          </a:bodyPr>
          <a:lstStyle/>
          <a:p>
            <a:r>
              <a:rPr lang="en-US" sz="2000" dirty="0" smtClean="0"/>
              <a:t>The metis in these red river lots: farm houses that were built on the river When the metis weren’t hunting they spent there time gardening and farming. Most metis families lived and farmed along the red and the Assiniboine rivers in Manitoba. </a:t>
            </a:r>
            <a:endParaRPr lang="en-US" sz="2000" dirty="0" smtClean="0"/>
          </a:p>
          <a:p>
            <a:r>
              <a:rPr lang="en-US" sz="2000" dirty="0"/>
              <a:t> </a:t>
            </a:r>
            <a:r>
              <a:rPr lang="en-US" sz="2000" dirty="0" smtClean="0"/>
              <a:t>                    </a:t>
            </a:r>
            <a:r>
              <a:rPr lang="en-US" sz="2000" dirty="0" smtClean="0">
                <a:solidFill>
                  <a:srgbClr val="FF0000"/>
                </a:solidFill>
              </a:rPr>
              <a:t>MY COMMENT</a:t>
            </a:r>
          </a:p>
          <a:p>
            <a:r>
              <a:rPr lang="en-US" sz="2000" dirty="0" smtClean="0">
                <a:solidFill>
                  <a:srgbClr val="FF0000"/>
                </a:solidFill>
              </a:rPr>
              <a:t>The metis lived in farm houses which is pretty cool and basically all of them were by the red river so it would be so cool to just go outside and fish!!!!</a:t>
            </a:r>
          </a:p>
          <a:p>
            <a:endParaRPr lang="en-US" sz="2000" dirty="0"/>
          </a:p>
        </p:txBody>
      </p:sp>
      <p:pic>
        <p:nvPicPr>
          <p:cNvPr id="8194" name="Picture 2" descr="The Metis - Environment / Hous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0486" y="-90538"/>
            <a:ext cx="9322190" cy="37547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42429153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1062</TotalTime>
  <Words>1095</Words>
  <Application>Microsoft Office PowerPoint</Application>
  <PresentationFormat>Widescreen</PresentationFormat>
  <Paragraphs>67</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THE MAGNIFICIANT METIS</vt:lpstr>
      <vt:lpstr>TABLE OF CONTENTS</vt:lpstr>
      <vt:lpstr>INTRODUCTION</vt:lpstr>
      <vt:lpstr>WEAPONS</vt:lpstr>
      <vt:lpstr>FOODS</vt:lpstr>
      <vt:lpstr>LANGUAGE</vt:lpstr>
      <vt:lpstr>SPORTS</vt:lpstr>
      <vt:lpstr>CLOTHING</vt:lpstr>
      <vt:lpstr>LIVING</vt:lpstr>
      <vt:lpstr>TRANSPORTATION</vt:lpstr>
      <vt:lpstr>HISTORY</vt:lpstr>
      <vt:lpstr>TRADITIONS</vt:lpstr>
      <vt:lpstr>ART</vt:lpstr>
      <vt:lpstr>CONCLUSION</vt:lpstr>
      <vt:lpstr>BIBLIOGRAPHY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Gavin Raymond</dc:creator>
  <cp:lastModifiedBy>Gavin Raymond</cp:lastModifiedBy>
  <cp:revision>38</cp:revision>
  <dcterms:created xsi:type="dcterms:W3CDTF">2020-09-19T18:24:54Z</dcterms:created>
  <dcterms:modified xsi:type="dcterms:W3CDTF">2020-09-21T05:15:42Z</dcterms:modified>
</cp:coreProperties>
</file>