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8" r:id="rId3"/>
    <p:sldId id="266" r:id="rId4"/>
    <p:sldId id="260" r:id="rId5"/>
    <p:sldId id="261" r:id="rId6"/>
    <p:sldId id="264" r:id="rId7"/>
    <p:sldId id="269" r:id="rId8"/>
    <p:sldId id="263" r:id="rId9"/>
    <p:sldId id="270" r:id="rId10"/>
    <p:sldId id="272" r:id="rId11"/>
    <p:sldId id="274" r:id="rId12"/>
    <p:sldId id="273" r:id="rId13"/>
    <p:sldId id="275" r:id="rId14"/>
    <p:sldId id="26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D468F"/>
    <a:srgbClr val="CCF0FC"/>
    <a:srgbClr val="5BAA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A23973-B704-F0A0-AAE5-0304F50D096A}" v="2642" dt="2020-09-19T21:42:25.616"/>
    <p1510:client id="{259FD7FD-99D8-F121-25AC-21A40BCE9BD5}" v="14" dt="2020-09-18T21:31:14.079"/>
    <p1510:client id="{47990EEC-C2E4-414E-8F1E-53E078A8AFA4}" v="3519" dt="2020-09-18T21:27:36.390"/>
    <p1510:client id="{5A2675ED-6099-E1D2-6C51-91B4459442B6}" v="823" dt="2020-09-18T23:19:13.607"/>
    <p1510:client id="{7192DA92-681C-4CF7-63BD-250BC57CED3D}" v="338" dt="2020-09-21T20:58:22.212"/>
    <p1510:client id="{793C3C96-AA6E-27A0-C146-D845E7B47143}" v="262" dt="2020-09-19T22:10:02.167"/>
    <p1510:client id="{9EC6504D-EC9B-D0FC-3496-5A86CEA61140}" v="1353" dt="2020-09-20T22:21:00.982"/>
    <p1510:client id="{E531C22F-2CE5-1545-A02D-2BED0AE316DB}" v="2190" dt="2020-09-20T03:23:29.3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111" d="100"/>
          <a:sy n="111" d="100"/>
        </p:scale>
        <p:origin x="38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9/23/20</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888276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9/23/20</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654394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9/23/20</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487872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9/23/20</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551244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9/23/20</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42188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9/23/20</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92097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9/23/20</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591338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9/23/20</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555786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9/23/20</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449825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9/23/20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111554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9/23/20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583748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9/23/20</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049818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9/23/20</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2150753284"/>
      </p:ext>
    </p:extLst>
  </p:cSld>
  <p:clrMap bg1="lt1" tx1="dk1" bg2="lt2" tx2="dk2" accent1="accent1" accent2="accent2" accent3="accent3" accent4="accent4" accent5="accent5" accent6="accent6" hlink="hlink" folHlink="folHlink"/>
  <p:sldLayoutIdLst>
    <p:sldLayoutId id="2147483684" r:id="rId1"/>
    <p:sldLayoutId id="2147483683" r:id="rId2"/>
    <p:sldLayoutId id="2147483682" r:id="rId3"/>
    <p:sldLayoutId id="2147483681" r:id="rId4"/>
    <p:sldLayoutId id="2147483680" r:id="rId5"/>
    <p:sldLayoutId id="2147483679" r:id="rId6"/>
    <p:sldLayoutId id="2147483678" r:id="rId7"/>
    <p:sldLayoutId id="2147483677" r:id="rId8"/>
    <p:sldLayoutId id="2147483676" r:id="rId9"/>
    <p:sldLayoutId id="2147483675" r:id="rId10"/>
    <p:sldLayoutId id="2147483673" r:id="rId11"/>
    <p:sldLayoutId id="2147483674" r:id="rId12"/>
  </p:sldLayoutIdLst>
  <p:txStyles>
    <p:titleStyle>
      <a:lvl1pPr algn="l" defTabSz="914400" rtl="0" eaLnBrk="1" latinLnBrk="0" hangingPunct="1">
        <a:lnSpc>
          <a:spcPct val="90000"/>
        </a:lnSpc>
        <a:spcBef>
          <a:spcPct val="0"/>
        </a:spcBef>
        <a:buNone/>
        <a:defRPr sz="4000"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hyperlink" Target="https://www.nps.gov/glba/learn/nature/coho-salmon.htm" TargetMode="External"/><Relationship Id="rId13" Type="http://schemas.openxmlformats.org/officeDocument/2006/relationships/hyperlink" Target="https://donsmaps.com/pacificnwclothingmasks.html#:~:text=The%20First%20Nations%20people%20of,made%20of%20shredded%20cedar%20fibre" TargetMode="External"/><Relationship Id="rId18" Type="http://schemas.openxmlformats.org/officeDocument/2006/relationships/hyperlink" Target="https://en.wikipedia.org/wiki/Indigenous_music_of_Canada" TargetMode="External"/><Relationship Id="rId3" Type="http://schemas.openxmlformats.org/officeDocument/2006/relationships/hyperlink" Target="https://shop.slcc.ca/learn/the-salmon/" TargetMode="External"/><Relationship Id="rId21" Type="http://schemas.openxmlformats.org/officeDocument/2006/relationships/hyperlink" Target="http://firstpeoplesofcanada.com/fp_groups/fp_nwc4.html#:~:text=The%20canoes%20of%20the%20Northwest,long%20and%208%20feet%20wide" TargetMode="External"/><Relationship Id="rId7" Type="http://schemas.openxmlformats.org/officeDocument/2006/relationships/hyperlink" Target="https://commons.wikimedia.org/wiki/File:The_deer_of_all_lands_(1898)_Elk_white_background.png" TargetMode="External"/><Relationship Id="rId12" Type="http://schemas.openxmlformats.org/officeDocument/2006/relationships/hyperlink" Target="http://www.cathedralgrove.eu/text/03-Europeans-Care-1.htm" TargetMode="External"/><Relationship Id="rId17" Type="http://schemas.openxmlformats.org/officeDocument/2006/relationships/hyperlink" Target="https://www.westerlynews.ca/news/indigenous-tourism-blossoming-on-vancouver-island/" TargetMode="External"/><Relationship Id="rId2" Type="http://schemas.openxmlformats.org/officeDocument/2006/relationships/hyperlink" Target="http://www.ufn.ca/" TargetMode="External"/><Relationship Id="rId16" Type="http://schemas.openxmlformats.org/officeDocument/2006/relationships/hyperlink" Target="https://www.thecanadianencyclopedia.ca/en/article/ucluelet-first-nation#:~:text=Languages%20in%20Canada.)-,Religion%20and%20Spirituality,therefore%20be%20respected%20and%20appreciated" TargetMode="External"/><Relationship Id="rId20" Type="http://schemas.openxmlformats.org/officeDocument/2006/relationships/hyperlink" Target="http://firstpeoplesofcanada.com/fp_groups/fp_nwc4.html#:~:text=The%20canoes%20of%20the%20" TargetMode="External"/><Relationship Id="rId1" Type="http://schemas.openxmlformats.org/officeDocument/2006/relationships/slideLayout" Target="../slideLayouts/slideLayout7.xml"/><Relationship Id="rId6" Type="http://schemas.openxmlformats.org/officeDocument/2006/relationships/hyperlink" Target="https://www.thecanadianencyclopedia.ca/en/article/ucluelet-first-nation" TargetMode="External"/><Relationship Id="rId11" Type="http://schemas.openxmlformats.org/officeDocument/2006/relationships/hyperlink" Target="https://www.thecanadianencyclopedia.ca/en/article/sod-houses" TargetMode="External"/><Relationship Id="rId24" Type="http://schemas.openxmlformats.org/officeDocument/2006/relationships/hyperlink" Target="https://www.nwseaplanes.com/charter-flights/seattle-to-ucluelet-flights/" TargetMode="External"/><Relationship Id="rId5" Type="http://schemas.openxmlformats.org/officeDocument/2006/relationships/hyperlink" Target="https://www.tripadvisor.ca/LocationPhotoDirectLink-g154942-d254778-i306540194-Long_Beach_Lodge_Resort-Tofino_Clayoquot_Sound_Alberni_Clayoquot_Regional.html" TargetMode="External"/><Relationship Id="rId15" Type="http://schemas.openxmlformats.org/officeDocument/2006/relationships/hyperlink" Target="https://abcnews.go.com/US/black-bear-attacks-humans-rare-begin-scuffles-dogs/story?id=65413852" TargetMode="External"/><Relationship Id="rId23" Type="http://schemas.openxmlformats.org/officeDocument/2006/relationships/hyperlink" Target="https://en.wikipedia.org/wiki/Indigenous_peoples_of_the_Pacific_Northwest_Coast" TargetMode="External"/><Relationship Id="rId10" Type="http://schemas.openxmlformats.org/officeDocument/2006/relationships/hyperlink" Target="https://lexch.com/news/local/the-sod-house-relic-of-the-past/article_c0bfc73b-257a-5bdf-8867-8f752ca0e3bf.html" TargetMode="External"/><Relationship Id="rId19" Type="http://schemas.openxmlformats.org/officeDocument/2006/relationships/hyperlink" Target="http://www.anishinabenation.ca/en/birch-bark-canoe-canot-decorce1-2/" TargetMode="External"/><Relationship Id="rId4" Type="http://schemas.openxmlformats.org/officeDocument/2006/relationships/hyperlink" Target="https://qmackie.com/2010/03/11/ucluelet-1859/" TargetMode="External"/><Relationship Id="rId9" Type="http://schemas.openxmlformats.org/officeDocument/2006/relationships/hyperlink" Target="https://en.wikipedia.org/wiki/Ucluelet_First_Nation#:~:text=The%20food%20resources%20spread%20across,elk%2C%20wild%20plants%20and%20roots" TargetMode="External"/><Relationship Id="rId14" Type="http://schemas.openxmlformats.org/officeDocument/2006/relationships/image" Target="../media/image2.png"/><Relationship Id="rId22" Type="http://schemas.openxmlformats.org/officeDocument/2006/relationships/hyperlink" Target="https://www.encirclephotos.com/image/totem-poles-in-stanley-park-in-vancouver-canada/"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9291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F269BDC9-F5DC-4A16-9583-2F8CE41846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248B76-11F7-4023-A65C-6657942B4137}"/>
              </a:ext>
            </a:extLst>
          </p:cNvPr>
          <p:cNvSpPr>
            <a:spLocks noGrp="1"/>
          </p:cNvSpPr>
          <p:nvPr>
            <p:ph type="ctrTitle"/>
          </p:nvPr>
        </p:nvSpPr>
        <p:spPr>
          <a:xfrm>
            <a:off x="1524000" y="4063296"/>
            <a:ext cx="9144000" cy="1152663"/>
          </a:xfrm>
        </p:spPr>
        <p:txBody>
          <a:bodyPr anchor="ctr">
            <a:normAutofit/>
          </a:bodyPr>
          <a:lstStyle/>
          <a:p>
            <a:pPr algn="ctr"/>
            <a:r>
              <a:rPr lang="en-US" u="sng" dirty="0"/>
              <a:t>Ucluelet First Nations</a:t>
            </a:r>
          </a:p>
        </p:txBody>
      </p:sp>
      <p:sp>
        <p:nvSpPr>
          <p:cNvPr id="3" name="Subtitle 2">
            <a:extLst>
              <a:ext uri="{FF2B5EF4-FFF2-40B4-BE49-F238E27FC236}">
                <a16:creationId xmlns:a16="http://schemas.microsoft.com/office/drawing/2014/main" id="{813AA26C-2AFC-4ED6-A761-10CAAF853E8F}"/>
              </a:ext>
            </a:extLst>
          </p:cNvPr>
          <p:cNvSpPr>
            <a:spLocks noGrp="1"/>
          </p:cNvSpPr>
          <p:nvPr>
            <p:ph type="subTitle" idx="1"/>
          </p:nvPr>
        </p:nvSpPr>
        <p:spPr>
          <a:xfrm>
            <a:off x="1524000" y="5329534"/>
            <a:ext cx="9144000" cy="646785"/>
          </a:xfrm>
        </p:spPr>
        <p:txBody>
          <a:bodyPr vert="horz" lIns="91440" tIns="45720" rIns="91440" bIns="45720" rtlCol="0" anchor="ctr">
            <a:noAutofit/>
          </a:bodyPr>
          <a:lstStyle/>
          <a:p>
            <a:pPr algn="ctr">
              <a:lnSpc>
                <a:spcPct val="90000"/>
              </a:lnSpc>
            </a:pPr>
            <a:r>
              <a:rPr lang="en-US" sz="1800" b="1"/>
              <a:t>Culture project</a:t>
            </a:r>
            <a:endParaRPr lang="en-US" sz="1800" b="1" dirty="0"/>
          </a:p>
          <a:p>
            <a:pPr algn="ctr">
              <a:lnSpc>
                <a:spcPct val="90000"/>
              </a:lnSpc>
            </a:pPr>
            <a:r>
              <a:rPr lang="en-US" sz="1800" b="1"/>
              <a:t>: Amber chalhoub    : block g-1    : </a:t>
            </a:r>
            <a:r>
              <a:rPr lang="en-US" sz="1800" b="1" err="1"/>
              <a:t>mr.</a:t>
            </a:r>
            <a:r>
              <a:rPr lang="en-US" sz="1800" b="1" dirty="0"/>
              <a:t> </a:t>
            </a:r>
            <a:r>
              <a:rPr lang="en-US" sz="1800" b="1" err="1"/>
              <a:t>kraus</a:t>
            </a:r>
            <a:endParaRPr lang="en-US" sz="1800" b="1"/>
          </a:p>
          <a:p>
            <a:pPr algn="ctr">
              <a:lnSpc>
                <a:spcPct val="90000"/>
              </a:lnSpc>
            </a:pPr>
            <a:endParaRPr lang="en-US" sz="1500"/>
          </a:p>
        </p:txBody>
      </p:sp>
      <p:pic>
        <p:nvPicPr>
          <p:cNvPr id="4" name="Picture 5" descr="A picture containing drawing, table&#10;&#10;Description automatically generated">
            <a:extLst>
              <a:ext uri="{FF2B5EF4-FFF2-40B4-BE49-F238E27FC236}">
                <a16:creationId xmlns:a16="http://schemas.microsoft.com/office/drawing/2014/main" id="{FE83735E-8DE3-4006-B258-DCB6039EBCB5}"/>
              </a:ext>
            </a:extLst>
          </p:cNvPr>
          <p:cNvPicPr>
            <a:picLocks noChangeAspect="1"/>
          </p:cNvPicPr>
          <p:nvPr/>
        </p:nvPicPr>
        <p:blipFill rotWithShape="1">
          <a:blip r:embed="rId2"/>
          <a:srcRect t="1099" r="-1" b="-1"/>
          <a:stretch/>
        </p:blipFill>
        <p:spPr>
          <a:xfrm>
            <a:off x="1750839" y="643467"/>
            <a:ext cx="8690322" cy="3159175"/>
          </a:xfrm>
          <a:prstGeom prst="rect">
            <a:avLst/>
          </a:prstGeom>
        </p:spPr>
      </p:pic>
    </p:spTree>
    <p:extLst>
      <p:ext uri="{BB962C8B-B14F-4D97-AF65-F5344CB8AC3E}">
        <p14:creationId xmlns:p14="http://schemas.microsoft.com/office/powerpoint/2010/main" val="4130433190"/>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85F55C16-BC21-49EF-A4FF-C3155BB93B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C5F069E-AFE6-4825-8945-46F2918A50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6116569" cy="6858000"/>
          </a:xfrm>
          <a:custGeom>
            <a:avLst/>
            <a:gdLst>
              <a:gd name="connsiteX0" fmla="*/ 0 w 6116569"/>
              <a:gd name="connsiteY0" fmla="*/ 0 h 6879321"/>
              <a:gd name="connsiteX1" fmla="*/ 2935851 w 6116569"/>
              <a:gd name="connsiteY1" fmla="*/ 0 h 6879321"/>
              <a:gd name="connsiteX2" fmla="*/ 3238280 w 6116569"/>
              <a:gd name="connsiteY2" fmla="*/ 31980 h 6879321"/>
              <a:gd name="connsiteX3" fmla="*/ 3660541 w 6116569"/>
              <a:gd name="connsiteY3" fmla="*/ 550772 h 6879321"/>
              <a:gd name="connsiteX4" fmla="*/ 3808902 w 6116569"/>
              <a:gd name="connsiteY4" fmla="*/ 589860 h 6879321"/>
              <a:gd name="connsiteX5" fmla="*/ 4413762 w 6116569"/>
              <a:gd name="connsiteY5" fmla="*/ 625393 h 6879321"/>
              <a:gd name="connsiteX6" fmla="*/ 4567830 w 6116569"/>
              <a:gd name="connsiteY6" fmla="*/ 721333 h 6879321"/>
              <a:gd name="connsiteX7" fmla="*/ 4171247 w 6116569"/>
              <a:gd name="connsiteY7" fmla="*/ 792401 h 6879321"/>
              <a:gd name="connsiteX8" fmla="*/ 4376671 w 6116569"/>
              <a:gd name="connsiteY8" fmla="*/ 842148 h 6879321"/>
              <a:gd name="connsiteX9" fmla="*/ 4527887 w 6116569"/>
              <a:gd name="connsiteY9" fmla="*/ 813722 h 6879321"/>
              <a:gd name="connsiteX10" fmla="*/ 4633452 w 6116569"/>
              <a:gd name="connsiteY10" fmla="*/ 799508 h 6879321"/>
              <a:gd name="connsiteX11" fmla="*/ 4947293 w 6116569"/>
              <a:gd name="connsiteY11" fmla="*/ 870576 h 6879321"/>
              <a:gd name="connsiteX12" fmla="*/ 5263988 w 6116569"/>
              <a:gd name="connsiteY12" fmla="*/ 820828 h 6879321"/>
              <a:gd name="connsiteX13" fmla="*/ 5249723 w 6116569"/>
              <a:gd name="connsiteY13" fmla="*/ 895449 h 6879321"/>
              <a:gd name="connsiteX14" fmla="*/ 4744723 w 6116569"/>
              <a:gd name="connsiteY14" fmla="*/ 1197485 h 6879321"/>
              <a:gd name="connsiteX15" fmla="*/ 4767548 w 6116569"/>
              <a:gd name="connsiteY15" fmla="*/ 1346727 h 6879321"/>
              <a:gd name="connsiteX16" fmla="*/ 4539299 w 6116569"/>
              <a:gd name="connsiteY16" fmla="*/ 1421348 h 6879321"/>
              <a:gd name="connsiteX17" fmla="*/ 4607773 w 6116569"/>
              <a:gd name="connsiteY17" fmla="*/ 1485309 h 6879321"/>
              <a:gd name="connsiteX18" fmla="*/ 4579242 w 6116569"/>
              <a:gd name="connsiteY18" fmla="*/ 1535055 h 6879321"/>
              <a:gd name="connsiteX19" fmla="*/ 5278255 w 6116569"/>
              <a:gd name="connsiteY19" fmla="*/ 1609676 h 6879321"/>
              <a:gd name="connsiteX20" fmla="*/ 5771843 w 6116569"/>
              <a:gd name="connsiteY20" fmla="*/ 1630997 h 6879321"/>
              <a:gd name="connsiteX21" fmla="*/ 6105656 w 6116569"/>
              <a:gd name="connsiteY21" fmla="*/ 1748257 h 6879321"/>
              <a:gd name="connsiteX22" fmla="*/ 5691955 w 6116569"/>
              <a:gd name="connsiteY22" fmla="*/ 2167555 h 6879321"/>
              <a:gd name="connsiteX23" fmla="*/ 5475118 w 6116569"/>
              <a:gd name="connsiteY23" fmla="*/ 2348776 h 6879321"/>
              <a:gd name="connsiteX24" fmla="*/ 5826051 w 6116569"/>
              <a:gd name="connsiteY24" fmla="*/ 2291922 h 6879321"/>
              <a:gd name="connsiteX25" fmla="*/ 5552153 w 6116569"/>
              <a:gd name="connsiteY25" fmla="*/ 2597513 h 6879321"/>
              <a:gd name="connsiteX26" fmla="*/ 5603508 w 6116569"/>
              <a:gd name="connsiteY26" fmla="*/ 2647260 h 6879321"/>
              <a:gd name="connsiteX27" fmla="*/ 5700515 w 6116569"/>
              <a:gd name="connsiteY27" fmla="*/ 2679240 h 6879321"/>
              <a:gd name="connsiteX28" fmla="*/ 5246870 w 6116569"/>
              <a:gd name="connsiteY28" fmla="*/ 2888889 h 6879321"/>
              <a:gd name="connsiteX29" fmla="*/ 4836022 w 6116569"/>
              <a:gd name="connsiteY29" fmla="*/ 3169605 h 6879321"/>
              <a:gd name="connsiteX30" fmla="*/ 4736163 w 6116569"/>
              <a:gd name="connsiteY30" fmla="*/ 3233565 h 6879321"/>
              <a:gd name="connsiteX31" fmla="*/ 4853141 w 6116569"/>
              <a:gd name="connsiteY31" fmla="*/ 3233565 h 6879321"/>
              <a:gd name="connsiteX32" fmla="*/ 4944440 w 6116569"/>
              <a:gd name="connsiteY32" fmla="*/ 3226459 h 6879321"/>
              <a:gd name="connsiteX33" fmla="*/ 5109921 w 6116569"/>
              <a:gd name="connsiteY33" fmla="*/ 3283313 h 6879321"/>
              <a:gd name="connsiteX34" fmla="*/ 5694809 w 6116569"/>
              <a:gd name="connsiteY34" fmla="*/ 3141178 h 6879321"/>
              <a:gd name="connsiteX35" fmla="*/ 5566419 w 6116569"/>
              <a:gd name="connsiteY35" fmla="*/ 3301079 h 6879321"/>
              <a:gd name="connsiteX36" fmla="*/ 5415203 w 6116569"/>
              <a:gd name="connsiteY36" fmla="*/ 3397020 h 6879321"/>
              <a:gd name="connsiteX37" fmla="*/ 5612068 w 6116569"/>
              <a:gd name="connsiteY37" fmla="*/ 3432554 h 6879321"/>
              <a:gd name="connsiteX38" fmla="*/ 5206927 w 6116569"/>
              <a:gd name="connsiteY38" fmla="*/ 3599562 h 6879321"/>
              <a:gd name="connsiteX39" fmla="*/ 5301079 w 6116569"/>
              <a:gd name="connsiteY39" fmla="*/ 3723930 h 6879321"/>
              <a:gd name="connsiteX40" fmla="*/ 4507915 w 6116569"/>
              <a:gd name="connsiteY40" fmla="*/ 4306683 h 6879321"/>
              <a:gd name="connsiteX41" fmla="*/ 3982942 w 6116569"/>
              <a:gd name="connsiteY41" fmla="*/ 4587399 h 6879321"/>
              <a:gd name="connsiteX42" fmla="*/ 4185513 w 6116569"/>
              <a:gd name="connsiteY42" fmla="*/ 4541205 h 6879321"/>
              <a:gd name="connsiteX43" fmla="*/ 5212633 w 6116569"/>
              <a:gd name="connsiteY43" fmla="*/ 4455924 h 6879321"/>
              <a:gd name="connsiteX44" fmla="*/ 5312492 w 6116569"/>
              <a:gd name="connsiteY44" fmla="*/ 4473691 h 6879321"/>
              <a:gd name="connsiteX45" fmla="*/ 4596361 w 6116569"/>
              <a:gd name="connsiteY45" fmla="*/ 4818368 h 6879321"/>
              <a:gd name="connsiteX46" fmla="*/ 4873113 w 6116569"/>
              <a:gd name="connsiteY46" fmla="*/ 4885882 h 6879321"/>
              <a:gd name="connsiteX47" fmla="*/ 4935881 w 6116569"/>
              <a:gd name="connsiteY47" fmla="*/ 4914309 h 6879321"/>
              <a:gd name="connsiteX48" fmla="*/ 4873113 w 6116569"/>
              <a:gd name="connsiteY48" fmla="*/ 5003143 h 6879321"/>
              <a:gd name="connsiteX49" fmla="*/ 4721898 w 6116569"/>
              <a:gd name="connsiteY49" fmla="*/ 5095530 h 6879321"/>
              <a:gd name="connsiteX50" fmla="*/ 5132745 w 6116569"/>
              <a:gd name="connsiteY50" fmla="*/ 4949842 h 6879321"/>
              <a:gd name="connsiteX51" fmla="*/ 5101362 w 6116569"/>
              <a:gd name="connsiteY51" fmla="*/ 5081317 h 6879321"/>
              <a:gd name="connsiteX52" fmla="*/ 5138452 w 6116569"/>
              <a:gd name="connsiteY52" fmla="*/ 5198578 h 6879321"/>
              <a:gd name="connsiteX53" fmla="*/ 4904497 w 6116569"/>
              <a:gd name="connsiteY53" fmla="*/ 5362033 h 6879321"/>
              <a:gd name="connsiteX54" fmla="*/ 4579242 w 6116569"/>
              <a:gd name="connsiteY54" fmla="*/ 5674729 h 6879321"/>
              <a:gd name="connsiteX55" fmla="*/ 4253988 w 6116569"/>
              <a:gd name="connsiteY55" fmla="*/ 5884379 h 6879321"/>
              <a:gd name="connsiteX56" fmla="*/ 3985795 w 6116569"/>
              <a:gd name="connsiteY56" fmla="*/ 6069153 h 6879321"/>
              <a:gd name="connsiteX57" fmla="*/ 4231163 w 6116569"/>
              <a:gd name="connsiteY57" fmla="*/ 6030066 h 6879321"/>
              <a:gd name="connsiteX58" fmla="*/ 3814609 w 6116569"/>
              <a:gd name="connsiteY58" fmla="*/ 6317889 h 6879321"/>
              <a:gd name="connsiteX59" fmla="*/ 3751840 w 6116569"/>
              <a:gd name="connsiteY59" fmla="*/ 6339209 h 6879321"/>
              <a:gd name="connsiteX60" fmla="*/ 3089919 w 6116569"/>
              <a:gd name="connsiteY60" fmla="*/ 6563071 h 6879321"/>
              <a:gd name="connsiteX61" fmla="*/ 2961529 w 6116569"/>
              <a:gd name="connsiteY61" fmla="*/ 6662566 h 6879321"/>
              <a:gd name="connsiteX62" fmla="*/ 3107038 w 6116569"/>
              <a:gd name="connsiteY62" fmla="*/ 6673226 h 6879321"/>
              <a:gd name="connsiteX63" fmla="*/ 3594919 w 6116569"/>
              <a:gd name="connsiteY63" fmla="*/ 6591499 h 6879321"/>
              <a:gd name="connsiteX64" fmla="*/ 3261106 w 6116569"/>
              <a:gd name="connsiteY64" fmla="*/ 6726527 h 6879321"/>
              <a:gd name="connsiteX65" fmla="*/ 3620597 w 6116569"/>
              <a:gd name="connsiteY65" fmla="*/ 6740740 h 6879321"/>
              <a:gd name="connsiteX66" fmla="*/ 3703337 w 6116569"/>
              <a:gd name="connsiteY66" fmla="*/ 6826020 h 6879321"/>
              <a:gd name="connsiteX67" fmla="*/ 3689072 w 6116569"/>
              <a:gd name="connsiteY67" fmla="*/ 6879321 h 6879321"/>
              <a:gd name="connsiteX68" fmla="*/ 0 w 6116569"/>
              <a:gd name="connsiteY68" fmla="*/ 6879321 h 687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3" descr="A close up of a boat&#10;&#10;Description automatically generated">
            <a:extLst>
              <a:ext uri="{FF2B5EF4-FFF2-40B4-BE49-F238E27FC236}">
                <a16:creationId xmlns:a16="http://schemas.microsoft.com/office/drawing/2014/main" id="{6DB3CDCB-D2F3-453B-8007-181B6D51DA17}"/>
              </a:ext>
            </a:extLst>
          </p:cNvPr>
          <p:cNvPicPr>
            <a:picLocks noChangeAspect="1"/>
          </p:cNvPicPr>
          <p:nvPr/>
        </p:nvPicPr>
        <p:blipFill>
          <a:blip r:embed="rId2"/>
          <a:stretch>
            <a:fillRect/>
          </a:stretch>
        </p:blipFill>
        <p:spPr>
          <a:xfrm>
            <a:off x="183263" y="1203291"/>
            <a:ext cx="3674526" cy="4268417"/>
          </a:xfrm>
          <a:prstGeom prst="rect">
            <a:avLst/>
          </a:prstGeom>
        </p:spPr>
      </p:pic>
      <p:sp>
        <p:nvSpPr>
          <p:cNvPr id="4" name="TextBox 3">
            <a:extLst>
              <a:ext uri="{FF2B5EF4-FFF2-40B4-BE49-F238E27FC236}">
                <a16:creationId xmlns:a16="http://schemas.microsoft.com/office/drawing/2014/main" id="{238278A7-7625-4393-8F4C-929C82C6E8B4}"/>
              </a:ext>
            </a:extLst>
          </p:cNvPr>
          <p:cNvSpPr txBox="1"/>
          <p:nvPr/>
        </p:nvSpPr>
        <p:spPr>
          <a:xfrm>
            <a:off x="6747304" y="1845870"/>
            <a:ext cx="5384295" cy="2684189"/>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spcAft>
                <a:spcPts val="600"/>
              </a:spcAft>
            </a:pPr>
            <a:r>
              <a:rPr lang="en-US" sz="2400" b="1"/>
              <a:t>The Ucluelet coast people </a:t>
            </a:r>
            <a:r>
              <a:rPr lang="en-US" sz="2400" b="1" dirty="0"/>
              <a:t>used canoes carved from cedar trees for transportation. These trees are very large with few branches which made it easier for them to shape into canoes.</a:t>
            </a:r>
            <a:endParaRPr lang="en-US" sz="2400"/>
          </a:p>
          <a:p>
            <a:pPr indent="-228600">
              <a:spcAft>
                <a:spcPts val="600"/>
              </a:spcAft>
              <a:buFont typeface="Arial" panose="020B0604020202020204" pitchFamily="34" charset="0"/>
              <a:buChar char="•"/>
            </a:pPr>
            <a:endParaRPr lang="en-US" sz="2000"/>
          </a:p>
        </p:txBody>
      </p:sp>
      <p:sp>
        <p:nvSpPr>
          <p:cNvPr id="7" name="TextBox 6">
            <a:extLst>
              <a:ext uri="{FF2B5EF4-FFF2-40B4-BE49-F238E27FC236}">
                <a16:creationId xmlns:a16="http://schemas.microsoft.com/office/drawing/2014/main" id="{02A852A4-83A6-42FF-8D4D-19275E9F0D21}"/>
              </a:ext>
            </a:extLst>
          </p:cNvPr>
          <p:cNvSpPr txBox="1"/>
          <p:nvPr/>
        </p:nvSpPr>
        <p:spPr>
          <a:xfrm>
            <a:off x="6741354" y="4793001"/>
            <a:ext cx="5401931"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i="1" dirty="0">
                <a:latin typeface="Book Antiqua"/>
                <a:ea typeface="+mn-lt"/>
                <a:cs typeface="+mn-lt"/>
              </a:rPr>
              <a:t>It's very interesting that cedar trees in B.C can grow up to 80 feet tall! The </a:t>
            </a:r>
            <a:r>
              <a:rPr lang="en-US" sz="2400" i="1">
                <a:latin typeface="Book Antiqua"/>
                <a:ea typeface="+mn-lt"/>
                <a:cs typeface="+mn-lt"/>
              </a:rPr>
              <a:t>ucluelet use these trees for so much like the canoes also clothing and instruments. </a:t>
            </a:r>
            <a:endParaRPr lang="en-US" sz="2400" i="1" dirty="0">
              <a:latin typeface="Book Antiqua"/>
              <a:ea typeface="+mn-lt"/>
              <a:cs typeface="+mn-lt"/>
            </a:endParaRPr>
          </a:p>
        </p:txBody>
      </p:sp>
      <p:sp>
        <p:nvSpPr>
          <p:cNvPr id="8" name="TextBox 7">
            <a:extLst>
              <a:ext uri="{FF2B5EF4-FFF2-40B4-BE49-F238E27FC236}">
                <a16:creationId xmlns:a16="http://schemas.microsoft.com/office/drawing/2014/main" id="{F58A6767-BF39-460B-8564-2594B94DD1EF}"/>
              </a:ext>
            </a:extLst>
          </p:cNvPr>
          <p:cNvSpPr txBox="1"/>
          <p:nvPr/>
        </p:nvSpPr>
        <p:spPr>
          <a:xfrm>
            <a:off x="7325340" y="799177"/>
            <a:ext cx="367726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000" b="1"/>
              <a:t>Transportation</a:t>
            </a:r>
            <a:endParaRPr lang="en-US" sz="4000" b="1" dirty="0"/>
          </a:p>
        </p:txBody>
      </p:sp>
    </p:spTree>
    <p:extLst>
      <p:ext uri="{BB962C8B-B14F-4D97-AF65-F5344CB8AC3E}">
        <p14:creationId xmlns:p14="http://schemas.microsoft.com/office/powerpoint/2010/main" val="3633036906"/>
      </p:ext>
    </p:extLst>
  </p:cSld>
  <p:clrMapOvr>
    <a:overrideClrMapping bg1="dk1" tx1="lt1" bg2="dk2" tx2="lt2" accent1="accent1" accent2="accent2" accent3="accent3" accent4="accent4" accent5="accent5" accent6="accent6" hlink="hlink" folHlink="folHlink"/>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3B7BB51-92B8-4089-8DAB-1202A4D1C6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315111"/>
            <a:ext cx="3021543" cy="1435442"/>
          </a:xfrm>
          <a:custGeom>
            <a:avLst/>
            <a:gdLst/>
            <a:ahLst/>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useBgFill="1">
        <p:nvSpPr>
          <p:cNvPr id="11" name="Rectangle 1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B7D3F5-B7DB-4DF3-99D3-BA3D945C9EDB}"/>
              </a:ext>
            </a:extLst>
          </p:cNvPr>
          <p:cNvSpPr txBox="1"/>
          <p:nvPr/>
        </p:nvSpPr>
        <p:spPr>
          <a:xfrm>
            <a:off x="8357337" y="-65036"/>
            <a:ext cx="1042301" cy="1807305"/>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4000" b="1" i="1">
                <a:latin typeface="+mj-lt"/>
                <a:ea typeface="+mj-ea"/>
                <a:cs typeface="+mj-cs"/>
              </a:rPr>
              <a:t>Art</a:t>
            </a:r>
            <a:r>
              <a:rPr lang="en-US" sz="4000" i="1">
                <a:latin typeface="+mj-lt"/>
                <a:ea typeface="+mj-ea"/>
                <a:cs typeface="+mj-cs"/>
              </a:rPr>
              <a:t> </a:t>
            </a:r>
          </a:p>
        </p:txBody>
      </p:sp>
      <p:pic>
        <p:nvPicPr>
          <p:cNvPr id="3" name="Picture 3" descr="A picture containing column, object, outdoor, grass&#10;&#10;Description automatically generated">
            <a:extLst>
              <a:ext uri="{FF2B5EF4-FFF2-40B4-BE49-F238E27FC236}">
                <a16:creationId xmlns:a16="http://schemas.microsoft.com/office/drawing/2014/main" id="{E646C677-D9F2-40A4-90D5-229D022D6069}"/>
              </a:ext>
            </a:extLst>
          </p:cNvPr>
          <p:cNvPicPr>
            <a:picLocks noChangeAspect="1"/>
          </p:cNvPicPr>
          <p:nvPr/>
        </p:nvPicPr>
        <p:blipFill rotWithShape="1">
          <a:blip r:embed="rId2"/>
          <a:srcRect t="12364" r="-2" b="13354"/>
          <a:stretch/>
        </p:blipFill>
        <p:spPr>
          <a:xfrm>
            <a:off x="2" y="10"/>
            <a:ext cx="611656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4" name="TextBox 3">
            <a:extLst>
              <a:ext uri="{FF2B5EF4-FFF2-40B4-BE49-F238E27FC236}">
                <a16:creationId xmlns:a16="http://schemas.microsoft.com/office/drawing/2014/main" id="{ACFAC92E-AED7-40FC-9509-673117CE0A74}"/>
              </a:ext>
            </a:extLst>
          </p:cNvPr>
          <p:cNvSpPr txBox="1"/>
          <p:nvPr/>
        </p:nvSpPr>
        <p:spPr>
          <a:xfrm>
            <a:off x="6464627" y="1300909"/>
            <a:ext cx="4840010" cy="2786699"/>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a:spcAft>
                <a:spcPts val="600"/>
              </a:spcAft>
            </a:pPr>
            <a:r>
              <a:rPr lang="en-US" sz="2400" b="1"/>
              <a:t>The Ucluelet people had plenty of time at hand to create art. They specifically made totem poles. The purpose of their totem poles was to tell stories, history, and wisdom to pass from generation to generation.</a:t>
            </a:r>
          </a:p>
        </p:txBody>
      </p:sp>
      <p:sp>
        <p:nvSpPr>
          <p:cNvPr id="5" name="TextBox 4">
            <a:extLst>
              <a:ext uri="{FF2B5EF4-FFF2-40B4-BE49-F238E27FC236}">
                <a16:creationId xmlns:a16="http://schemas.microsoft.com/office/drawing/2014/main" id="{8D70D7AD-CF8C-4F12-A014-A15A97A5C54A}"/>
              </a:ext>
            </a:extLst>
          </p:cNvPr>
          <p:cNvSpPr txBox="1"/>
          <p:nvPr/>
        </p:nvSpPr>
        <p:spPr>
          <a:xfrm>
            <a:off x="6460408" y="4174408"/>
            <a:ext cx="4826967"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i="1" dirty="0">
                <a:latin typeface="Book Antiqua"/>
                <a:ea typeface="+mn-lt"/>
                <a:cs typeface="+mn-lt"/>
              </a:rPr>
              <a:t>How they wanted to pass down amazing stories and wisdom for </a:t>
            </a:r>
            <a:r>
              <a:rPr lang="en-US" sz="2400" i="1">
                <a:latin typeface="Book Antiqua"/>
                <a:ea typeface="+mn-lt"/>
                <a:cs typeface="+mn-lt"/>
              </a:rPr>
              <a:t>generations is insperational. I believe it is </a:t>
            </a:r>
            <a:r>
              <a:rPr lang="en-US" sz="2400" i="1" dirty="0">
                <a:latin typeface="Book Antiqua"/>
                <a:ea typeface="+mn-lt"/>
                <a:cs typeface="+mn-lt"/>
              </a:rPr>
              <a:t>so important to keep stories alive and have that history from your ancestors. </a:t>
            </a:r>
            <a:endParaRPr lang="en-US"/>
          </a:p>
        </p:txBody>
      </p:sp>
    </p:spTree>
    <p:extLst>
      <p:ext uri="{BB962C8B-B14F-4D97-AF65-F5344CB8AC3E}">
        <p14:creationId xmlns:p14="http://schemas.microsoft.com/office/powerpoint/2010/main" val="3050230637"/>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t="-17000" b="-17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943C8B-ED39-4502-8155-5E16B8DC46CF}"/>
              </a:ext>
            </a:extLst>
          </p:cNvPr>
          <p:cNvSpPr txBox="1"/>
          <p:nvPr/>
        </p:nvSpPr>
        <p:spPr>
          <a:xfrm>
            <a:off x="951271" y="1418303"/>
            <a:ext cx="4439264"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bg1"/>
                </a:solidFill>
                <a:ea typeface="+mn-lt"/>
                <a:cs typeface="+mn-lt"/>
              </a:rPr>
              <a:t>The Ucluelet first nations have been self-governed since April 2011. They have certain powers over citizenship and law-making in their territory. They also manage natural resource industries on their territory as well as business and project development, including tourism operations.</a:t>
            </a:r>
          </a:p>
        </p:txBody>
      </p:sp>
      <p:sp>
        <p:nvSpPr>
          <p:cNvPr id="4" name="TextBox 3">
            <a:extLst>
              <a:ext uri="{FF2B5EF4-FFF2-40B4-BE49-F238E27FC236}">
                <a16:creationId xmlns:a16="http://schemas.microsoft.com/office/drawing/2014/main" id="{E6E58D34-334F-45A9-8990-64E8C2D50CF9}"/>
              </a:ext>
            </a:extLst>
          </p:cNvPr>
          <p:cNvSpPr txBox="1"/>
          <p:nvPr/>
        </p:nvSpPr>
        <p:spPr>
          <a:xfrm>
            <a:off x="4365127" y="333550"/>
            <a:ext cx="3463413"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t>Government </a:t>
            </a:r>
          </a:p>
        </p:txBody>
      </p:sp>
      <p:sp>
        <p:nvSpPr>
          <p:cNvPr id="5" name="TextBox 4">
            <a:extLst>
              <a:ext uri="{FF2B5EF4-FFF2-40B4-BE49-F238E27FC236}">
                <a16:creationId xmlns:a16="http://schemas.microsoft.com/office/drawing/2014/main" id="{3F1764FB-A001-45F3-9C60-9C6774E1A25D}"/>
              </a:ext>
            </a:extLst>
          </p:cNvPr>
          <p:cNvSpPr txBox="1"/>
          <p:nvPr/>
        </p:nvSpPr>
        <p:spPr>
          <a:xfrm>
            <a:off x="7567462" y="1365957"/>
            <a:ext cx="3570514"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i="1">
                <a:solidFill>
                  <a:schemeClr val="bg1"/>
                </a:solidFill>
                <a:latin typeface="Book Antiqua"/>
                <a:ea typeface="+mn-lt"/>
                <a:cs typeface="+mn-lt"/>
              </a:rPr>
              <a:t>It’s great that the </a:t>
            </a:r>
            <a:r>
              <a:rPr lang="en-US" sz="2400" i="1" dirty="0">
                <a:solidFill>
                  <a:schemeClr val="bg1"/>
                </a:solidFill>
                <a:latin typeface="Book Antiqua"/>
                <a:ea typeface="+mn-lt"/>
                <a:cs typeface="+mn-lt"/>
              </a:rPr>
              <a:t>Ucluelet people self-govern and have freedom to use resources within their</a:t>
            </a:r>
            <a:r>
              <a:rPr lang="en-US" i="1" dirty="0">
                <a:ea typeface="+mn-lt"/>
                <a:cs typeface="+mn-lt"/>
              </a:rPr>
              <a:t> </a:t>
            </a:r>
            <a:r>
              <a:rPr lang="en-US" sz="2400" i="1" dirty="0">
                <a:solidFill>
                  <a:schemeClr val="bg1"/>
                </a:solidFill>
                <a:latin typeface="Book Antiqua"/>
                <a:ea typeface="+mn-lt"/>
                <a:cs typeface="+mn-lt"/>
              </a:rPr>
              <a:t>territory.</a:t>
            </a:r>
            <a:r>
              <a:rPr lang="en-US" i="1" dirty="0">
                <a:ea typeface="+mn-lt"/>
                <a:cs typeface="+mn-lt"/>
              </a:rPr>
              <a:t> </a:t>
            </a:r>
          </a:p>
        </p:txBody>
      </p:sp>
    </p:spTree>
    <p:extLst>
      <p:ext uri="{BB962C8B-B14F-4D97-AF65-F5344CB8AC3E}">
        <p14:creationId xmlns:p14="http://schemas.microsoft.com/office/powerpoint/2010/main" val="1309903804"/>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t="-4000" b="-4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9028F6-3B65-4C71-8C19-049C9AFAE1AA}"/>
              </a:ext>
            </a:extLst>
          </p:cNvPr>
          <p:cNvSpPr txBox="1"/>
          <p:nvPr/>
        </p:nvSpPr>
        <p:spPr>
          <a:xfrm>
            <a:off x="65666" y="284434"/>
            <a:ext cx="12060667" cy="66479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ea typeface="+mn-lt"/>
                <a:cs typeface="+mn-lt"/>
              </a:rPr>
              <a:t>I have enjoyed learning about the Ucluelet people and have found researching their tribe interesting and informative. </a:t>
            </a:r>
          </a:p>
          <a:p>
            <a:endParaRPr lang="en-US" sz="2400" b="1" dirty="0">
              <a:ea typeface="+mn-lt"/>
              <a:cs typeface="+mn-lt"/>
            </a:endParaRPr>
          </a:p>
          <a:p>
            <a:r>
              <a:rPr lang="en-US" sz="2400" b="1" dirty="0">
                <a:ea typeface="+mn-lt"/>
                <a:cs typeface="+mn-lt"/>
              </a:rPr>
              <a:t>Many indigenous languages are being lost, just like the Ucluelet with only 9 fluent speakers remaining. It's important that we try to keep their languages alive as storytelling is a crucial cultural trait. The Ucluelet people have a wonderful sense of spirituality and tradition. This history is important to remember and teach to future generations. Finally, the totem poles carry all the Ucluelet history and stories. Looking at these beautiful pieces of art helps us remember the hardships and joy of the Ucluelet people. </a:t>
            </a:r>
          </a:p>
          <a:p>
            <a:endParaRPr lang="en-US" sz="2400" b="1" dirty="0">
              <a:ea typeface="+mn-lt"/>
              <a:cs typeface="+mn-lt"/>
            </a:endParaRPr>
          </a:p>
          <a:p>
            <a:endParaRPr lang="en-US" sz="2400" b="1" dirty="0">
              <a:ea typeface="+mn-lt"/>
              <a:cs typeface="+mn-lt"/>
            </a:endParaRPr>
          </a:p>
          <a:p>
            <a:endParaRPr lang="en-US" sz="2400" b="1" dirty="0">
              <a:ea typeface="+mn-lt"/>
              <a:cs typeface="+mn-lt"/>
            </a:endParaRPr>
          </a:p>
          <a:p>
            <a:endParaRPr lang="en-US" sz="2400" b="1" dirty="0">
              <a:ea typeface="+mn-lt"/>
              <a:cs typeface="+mn-lt"/>
            </a:endParaRPr>
          </a:p>
          <a:p>
            <a:endParaRPr lang="en-US" sz="2400" b="1" dirty="0">
              <a:ea typeface="+mn-lt"/>
              <a:cs typeface="+mn-lt"/>
            </a:endParaRPr>
          </a:p>
          <a:p>
            <a:r>
              <a:rPr lang="en-US" sz="2400" b="1" dirty="0">
                <a:ea typeface="+mn-lt"/>
                <a:cs typeface="+mn-lt"/>
              </a:rPr>
              <a:t>All indigenous groups should be respected and appreciated for their history in Canada and the contributions they have made to this country.</a:t>
            </a:r>
          </a:p>
          <a:p>
            <a:pPr algn="l"/>
            <a:endParaRPr lang="en-US" dirty="0"/>
          </a:p>
        </p:txBody>
      </p:sp>
    </p:spTree>
    <p:extLst>
      <p:ext uri="{BB962C8B-B14F-4D97-AF65-F5344CB8AC3E}">
        <p14:creationId xmlns:p14="http://schemas.microsoft.com/office/powerpoint/2010/main" val="3797087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AB7273-7A90-43BE-A4DE-ED75D0D1AC00}"/>
              </a:ext>
            </a:extLst>
          </p:cNvPr>
          <p:cNvSpPr txBox="1"/>
          <p:nvPr/>
        </p:nvSpPr>
        <p:spPr>
          <a:xfrm>
            <a:off x="4565" y="1402"/>
            <a:ext cx="12190595"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t>Flag image pg.1		</a:t>
            </a:r>
            <a:r>
              <a:rPr lang="en-US" sz="1200" dirty="0">
                <a:solidFill>
                  <a:schemeClr val="accent3"/>
                </a:solidFill>
                <a:ea typeface="+mn-lt"/>
                <a:cs typeface="+mn-lt"/>
                <a:hlinkClick r:id="rId2">
                  <a:extLst>
                    <a:ext uri="{A12FA001-AC4F-418D-AE19-62706E023703}">
                      <ahyp:hlinkClr xmlns:ahyp="http://schemas.microsoft.com/office/drawing/2018/hyperlinkcolor" val="tx"/>
                    </a:ext>
                  </a:extLst>
                </a:hlinkClick>
              </a:rPr>
              <a:t>http://www.ufn.ca/</a:t>
            </a:r>
            <a:endParaRPr lang="en-US" sz="1200" dirty="0">
              <a:solidFill>
                <a:schemeClr val="accent3"/>
              </a:solidFill>
            </a:endParaRPr>
          </a:p>
          <a:p>
            <a:r>
              <a:rPr lang="en-US" sz="1200" dirty="0">
                <a:ea typeface="+mn-lt"/>
                <a:cs typeface="+mn-lt"/>
              </a:rPr>
              <a:t>Salmon image pg. 2, 14,&amp; 15	</a:t>
            </a:r>
            <a:r>
              <a:rPr lang="en-US" sz="1200" dirty="0">
                <a:solidFill>
                  <a:schemeClr val="accent3"/>
                </a:solidFill>
                <a:ea typeface="+mn-lt"/>
                <a:cs typeface="+mn-lt"/>
                <a:hlinkClick r:id="rId3">
                  <a:extLst>
                    <a:ext uri="{A12FA001-AC4F-418D-AE19-62706E023703}">
                      <ahyp:hlinkClr xmlns:ahyp="http://schemas.microsoft.com/office/drawing/2018/hyperlinkcolor" val="tx"/>
                    </a:ext>
                  </a:extLst>
                </a:hlinkClick>
              </a:rPr>
              <a:t>https://shop.slcc.ca/learn/the-salmon/</a:t>
            </a:r>
            <a:endParaRPr lang="en-US" sz="1200" dirty="0">
              <a:solidFill>
                <a:schemeClr val="accent3"/>
              </a:solidFill>
            </a:endParaRPr>
          </a:p>
          <a:p>
            <a:r>
              <a:rPr lang="en-US" sz="1200" dirty="0"/>
              <a:t>Introduction background pg.3	</a:t>
            </a:r>
            <a:r>
              <a:rPr lang="en-US" sz="1200" dirty="0">
                <a:solidFill>
                  <a:schemeClr val="accent3"/>
                </a:solidFill>
                <a:ea typeface="+mn-lt"/>
                <a:cs typeface="+mn-lt"/>
                <a:hlinkClick r:id="rId4">
                  <a:extLst>
                    <a:ext uri="{A12FA001-AC4F-418D-AE19-62706E023703}">
                      <ahyp:hlinkClr xmlns:ahyp="http://schemas.microsoft.com/office/drawing/2018/hyperlinkcolor" val="tx"/>
                    </a:ext>
                  </a:extLst>
                </a:hlinkClick>
              </a:rPr>
              <a:t>https://qmackie.com/2010/03/11/ucluelet-1859/</a:t>
            </a:r>
            <a:endParaRPr lang="en-US" sz="1200" dirty="0">
              <a:solidFill>
                <a:schemeClr val="accent3"/>
              </a:solidFill>
            </a:endParaRPr>
          </a:p>
          <a:p>
            <a:r>
              <a:rPr lang="en-US" sz="1200" dirty="0"/>
              <a:t>Language background pg.4</a:t>
            </a:r>
          </a:p>
          <a:p>
            <a:r>
              <a:rPr lang="en-US" sz="1200" dirty="0">
                <a:solidFill>
                  <a:schemeClr val="accent3"/>
                </a:solidFill>
                <a:ea typeface="+mn-lt"/>
                <a:cs typeface="+mn-lt"/>
                <a:hlinkClick r:id="rId5">
                  <a:extLst>
                    <a:ext uri="{A12FA001-AC4F-418D-AE19-62706E023703}">
                      <ahyp:hlinkClr xmlns:ahyp="http://schemas.microsoft.com/office/drawing/2018/hyperlinkcolor" val="tx"/>
                    </a:ext>
                  </a:extLst>
                </a:hlinkClick>
              </a:rPr>
              <a:t>https://www.tripadvisor.ca/LocationPhotoDirectLink-g154942-d254778-i306540194-Long_Beach_Lodge_</a:t>
            </a:r>
          </a:p>
          <a:p>
            <a:r>
              <a:rPr lang="en-US" sz="1200" dirty="0">
                <a:solidFill>
                  <a:schemeClr val="accent3"/>
                </a:solidFill>
                <a:ea typeface="+mn-lt"/>
                <a:cs typeface="+mn-lt"/>
                <a:hlinkClick r:id="rId5">
                  <a:extLst>
                    <a:ext uri="{A12FA001-AC4F-418D-AE19-62706E023703}">
                      <ahyp:hlinkClr xmlns:ahyp="http://schemas.microsoft.com/office/drawing/2018/hyperlinkcolor" val="tx"/>
                    </a:ext>
                  </a:extLst>
                </a:hlinkClick>
              </a:rPr>
              <a:t>Resort-Tofino_Clayoquot_Sound_Alberni_Clayoquot_Regional.html</a:t>
            </a:r>
            <a:endParaRPr lang="en-US" sz="1200" dirty="0">
              <a:solidFill>
                <a:schemeClr val="accent3"/>
              </a:solidFill>
              <a:ea typeface="+mn-lt"/>
              <a:cs typeface="+mn-lt"/>
            </a:endParaRPr>
          </a:p>
          <a:p>
            <a:r>
              <a:rPr lang="en-US" sz="1200" dirty="0"/>
              <a:t>Research (language) pg.4	</a:t>
            </a:r>
            <a:r>
              <a:rPr lang="en-US" sz="1200" dirty="0">
                <a:solidFill>
                  <a:schemeClr val="accent3"/>
                </a:solidFill>
                <a:ea typeface="+mn-lt"/>
                <a:cs typeface="+mn-lt"/>
                <a:hlinkClick r:id="rId6">
                  <a:extLst>
                    <a:ext uri="{A12FA001-AC4F-418D-AE19-62706E023703}">
                      <ahyp:hlinkClr xmlns:ahyp="http://schemas.microsoft.com/office/drawing/2018/hyperlinkcolor" val="tx"/>
                    </a:ext>
                  </a:extLst>
                </a:hlinkClick>
              </a:rPr>
              <a:t>https://www.thecanadianencyclopedia.ca/en/article/ucluelet-first-nation</a:t>
            </a:r>
            <a:endParaRPr lang="en-US" sz="1200" dirty="0">
              <a:solidFill>
                <a:schemeClr val="accent3"/>
              </a:solidFill>
              <a:ea typeface="+mn-lt"/>
              <a:cs typeface="+mn-lt"/>
            </a:endParaRPr>
          </a:p>
          <a:p>
            <a:r>
              <a:rPr lang="en-US" sz="1200" dirty="0"/>
              <a:t>Elk image pg.5		</a:t>
            </a:r>
            <a:r>
              <a:rPr lang="en-US" sz="1200" dirty="0">
                <a:solidFill>
                  <a:schemeClr val="accent3"/>
                </a:solidFill>
                <a:ea typeface="+mn-lt"/>
                <a:cs typeface="+mn-lt"/>
                <a:hlinkClick r:id="rId7">
                  <a:extLst>
                    <a:ext uri="{A12FA001-AC4F-418D-AE19-62706E023703}">
                      <ahyp:hlinkClr xmlns:ahyp="http://schemas.microsoft.com/office/drawing/2018/hyperlinkcolor" val="tx"/>
                    </a:ext>
                  </a:extLst>
                </a:hlinkClick>
              </a:rPr>
              <a:t>https://commons.wikimedia.org/wiki/File:The_deer_of_all_lands_(1898)_Elk_white_background.png</a:t>
            </a:r>
            <a:endParaRPr lang="en-US" sz="1200" dirty="0">
              <a:solidFill>
                <a:schemeClr val="accent3"/>
              </a:solidFill>
              <a:ea typeface="+mn-lt"/>
              <a:cs typeface="+mn-lt"/>
            </a:endParaRPr>
          </a:p>
          <a:p>
            <a:r>
              <a:rPr lang="en-US" sz="1200" dirty="0">
                <a:ea typeface="+mn-lt"/>
                <a:cs typeface="+mn-lt"/>
              </a:rPr>
              <a:t>Pacific salmon pg.5		</a:t>
            </a:r>
            <a:r>
              <a:rPr lang="en-US" sz="1200" dirty="0">
                <a:solidFill>
                  <a:schemeClr val="accent3"/>
                </a:solidFill>
                <a:ea typeface="+mn-lt"/>
                <a:cs typeface="+mn-lt"/>
                <a:hlinkClick r:id="rId8">
                  <a:extLst>
                    <a:ext uri="{A12FA001-AC4F-418D-AE19-62706E023703}">
                      <ahyp:hlinkClr xmlns:ahyp="http://schemas.microsoft.com/office/drawing/2018/hyperlinkcolor" val="tx"/>
                    </a:ext>
                  </a:extLst>
                </a:hlinkClick>
              </a:rPr>
              <a:t>https://www.nps.gov/glba/learn/nature/coho-salmon.htm</a:t>
            </a:r>
            <a:endParaRPr lang="en-US" sz="1200" dirty="0">
              <a:solidFill>
                <a:schemeClr val="accent3"/>
              </a:solidFill>
            </a:endParaRPr>
          </a:p>
          <a:p>
            <a:r>
              <a:rPr lang="en-US" sz="1200" dirty="0">
                <a:ea typeface="+mn-lt"/>
                <a:cs typeface="+mn-lt"/>
              </a:rPr>
              <a:t>Research (foods) pg.5 </a:t>
            </a:r>
            <a:r>
              <a:rPr lang="en-US" sz="1200" dirty="0">
                <a:solidFill>
                  <a:schemeClr val="accent3"/>
                </a:solidFill>
                <a:ea typeface="+mn-lt"/>
                <a:cs typeface="+mn-lt"/>
                <a:hlinkClick r:id="rId9">
                  <a:extLst>
                    <a:ext uri="{A12FA001-AC4F-418D-AE19-62706E023703}">
                      <ahyp:hlinkClr xmlns:ahyp="http://schemas.microsoft.com/office/drawing/2018/hyperlinkcolor" val="tx"/>
                    </a:ext>
                  </a:extLst>
                </a:hlinkClick>
              </a:rPr>
              <a:t>https://en.wikipedia.org/wiki/Ucluelet_First_Nation#:~:text=The%20food%20resources%20spread%20across,elk%2C%20wild%20plants%20and%20roots</a:t>
            </a:r>
            <a:endParaRPr lang="en-US" sz="1200" dirty="0">
              <a:solidFill>
                <a:schemeClr val="accent3"/>
              </a:solidFill>
              <a:ea typeface="+mn-lt"/>
              <a:cs typeface="+mn-lt"/>
            </a:endParaRPr>
          </a:p>
          <a:p>
            <a:r>
              <a:rPr lang="en-US" sz="1200" dirty="0">
                <a:ea typeface="+mn-lt"/>
                <a:cs typeface="+mn-lt"/>
              </a:rPr>
              <a:t>Sod house background pg.6</a:t>
            </a:r>
          </a:p>
          <a:p>
            <a:r>
              <a:rPr lang="en-US" sz="1200" dirty="0">
                <a:solidFill>
                  <a:schemeClr val="accent3"/>
                </a:solidFill>
                <a:ea typeface="+mn-lt"/>
                <a:cs typeface="+mn-lt"/>
                <a:hlinkClick r:id="rId10">
                  <a:extLst>
                    <a:ext uri="{A12FA001-AC4F-418D-AE19-62706E023703}">
                      <ahyp:hlinkClr xmlns:ahyp="http://schemas.microsoft.com/office/drawing/2018/hyperlinkcolor" val="tx"/>
                    </a:ext>
                  </a:extLst>
                </a:hlinkClick>
              </a:rPr>
              <a:t>https://lexch.com/news/local/the-sod-house-relic-of-the-past/article_c0bfc73b-257a-5bdf-8867-8f752ca0e3bf.html</a:t>
            </a:r>
            <a:endParaRPr lang="en-US" sz="1200" dirty="0">
              <a:solidFill>
                <a:schemeClr val="accent3"/>
              </a:solidFill>
            </a:endParaRPr>
          </a:p>
          <a:p>
            <a:r>
              <a:rPr lang="en-US" sz="1200" dirty="0">
                <a:ea typeface="+mn-lt"/>
                <a:cs typeface="+mn-lt"/>
              </a:rPr>
              <a:t>Research (housing) pg.6</a:t>
            </a:r>
            <a:r>
              <a:rPr lang="en-US" sz="1200" dirty="0">
                <a:solidFill>
                  <a:srgbClr val="000000"/>
                </a:solidFill>
                <a:ea typeface="+mn-lt"/>
                <a:cs typeface="+mn-lt"/>
              </a:rPr>
              <a:t>		</a:t>
            </a:r>
            <a:r>
              <a:rPr lang="en-US" sz="1200" dirty="0">
                <a:solidFill>
                  <a:schemeClr val="accent3"/>
                </a:solidFill>
                <a:ea typeface="+mn-lt"/>
                <a:cs typeface="+mn-lt"/>
                <a:hlinkClick r:id="rId11">
                  <a:extLst>
                    <a:ext uri="{A12FA001-AC4F-418D-AE19-62706E023703}">
                      <ahyp:hlinkClr xmlns:ahyp="http://schemas.microsoft.com/office/drawing/2018/hyperlinkcolor" val="tx"/>
                    </a:ext>
                  </a:extLst>
                </a:hlinkClick>
              </a:rPr>
              <a:t>https://www.thecanadianencyclopedia.ca/en/article/sod-houses</a:t>
            </a:r>
            <a:endParaRPr lang="en-US" sz="1200" dirty="0">
              <a:solidFill>
                <a:schemeClr val="accent3"/>
              </a:solidFill>
              <a:ea typeface="+mn-lt"/>
              <a:cs typeface="+mn-lt"/>
            </a:endParaRPr>
          </a:p>
          <a:p>
            <a:r>
              <a:rPr lang="en-US" sz="1200" dirty="0">
                <a:solidFill>
                  <a:srgbClr val="000000"/>
                </a:solidFill>
                <a:ea typeface="+mn-lt"/>
                <a:cs typeface="+mn-lt"/>
              </a:rPr>
              <a:t>Cedar bark clothing images pg.7</a:t>
            </a:r>
            <a:r>
              <a:rPr lang="en-US" sz="1200" dirty="0">
                <a:ea typeface="+mn-lt"/>
                <a:cs typeface="+mn-lt"/>
              </a:rPr>
              <a:t>	</a:t>
            </a:r>
            <a:r>
              <a:rPr lang="en-US" sz="1200" dirty="0">
                <a:solidFill>
                  <a:schemeClr val="accent3"/>
                </a:solidFill>
                <a:ea typeface="+mn-lt"/>
                <a:cs typeface="+mn-lt"/>
                <a:hlinkClick r:id="rId12">
                  <a:extLst>
                    <a:ext uri="{A12FA001-AC4F-418D-AE19-62706E023703}">
                      <ahyp:hlinkClr xmlns:ahyp="http://schemas.microsoft.com/office/drawing/2018/hyperlinkcolor" val="tx"/>
                    </a:ext>
                  </a:extLst>
                </a:hlinkClick>
              </a:rPr>
              <a:t>http://www.cathedralgrove.eu/text/03-Europeans-Care-1.htm</a:t>
            </a:r>
            <a:endParaRPr lang="en-US" sz="1200" dirty="0">
              <a:solidFill>
                <a:schemeClr val="accent3"/>
              </a:solidFill>
              <a:ea typeface="+mn-lt"/>
              <a:cs typeface="+mn-lt"/>
            </a:endParaRPr>
          </a:p>
          <a:p>
            <a:r>
              <a:rPr lang="en-US" sz="1200" dirty="0">
                <a:ea typeface="+mn-lt"/>
                <a:cs typeface="+mn-lt"/>
              </a:rPr>
              <a:t>Research (clothing) pg.7</a:t>
            </a:r>
          </a:p>
          <a:p>
            <a:r>
              <a:rPr lang="en-US" sz="1200" dirty="0">
                <a:solidFill>
                  <a:schemeClr val="accent3"/>
                </a:solidFill>
                <a:hlinkClick r:id="rId13">
                  <a:extLst>
                    <a:ext uri="{A12FA001-AC4F-418D-AE19-62706E023703}">
                      <ahyp:hlinkClr xmlns:ahyp="http://schemas.microsoft.com/office/drawing/2018/hyperlinkcolor" val="tx"/>
                    </a:ext>
                  </a:extLst>
                </a:hlinkClick>
              </a:rPr>
              <a:t>https://donsmaps.com/pacificnwclothingmasks.html#:~:text=The%20First%20Nations%20people%20of,made%20of%20shredded%20cedar%20fibre</a:t>
            </a:r>
            <a:r>
              <a:rPr lang="en-US" sz="1200" dirty="0">
                <a:solidFill>
                  <a:schemeClr val="accent3"/>
                </a:solidFill>
              </a:rPr>
              <a:t>.</a:t>
            </a:r>
            <a:endParaRPr lang="en-US" sz="1200" dirty="0">
              <a:solidFill>
                <a:schemeClr val="accent3"/>
              </a:solidFill>
              <a:ea typeface="+mn-lt"/>
              <a:cs typeface="+mn-lt"/>
            </a:endParaRPr>
          </a:p>
          <a:p>
            <a:endParaRPr lang="en-US" sz="1600" dirty="0">
              <a:solidFill>
                <a:schemeClr val="accent3"/>
              </a:solidFill>
            </a:endParaRPr>
          </a:p>
        </p:txBody>
      </p:sp>
      <p:sp>
        <p:nvSpPr>
          <p:cNvPr id="4" name="TextBox 3">
            <a:extLst>
              <a:ext uri="{FF2B5EF4-FFF2-40B4-BE49-F238E27FC236}">
                <a16:creationId xmlns:a16="http://schemas.microsoft.com/office/drawing/2014/main" id="{CB8DACDF-A7E6-4BA7-B3B5-D25EE1032A0C}"/>
              </a:ext>
            </a:extLst>
          </p:cNvPr>
          <p:cNvSpPr txBox="1"/>
          <p:nvPr/>
        </p:nvSpPr>
        <p:spPr>
          <a:xfrm>
            <a:off x="8374976" y="195241"/>
            <a:ext cx="2863996"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i="1">
                <a:ea typeface="+mn-lt"/>
                <a:cs typeface="+mn-lt"/>
              </a:rPr>
              <a:t>Work cited</a:t>
            </a:r>
            <a:endParaRPr lang="en-US" sz="4000" b="1" i="1" dirty="0">
              <a:ea typeface="+mn-lt"/>
              <a:cs typeface="+mn-lt"/>
            </a:endParaRPr>
          </a:p>
          <a:p>
            <a:pPr algn="l"/>
            <a:endParaRPr lang="en-US" dirty="0"/>
          </a:p>
        </p:txBody>
      </p:sp>
      <p:pic>
        <p:nvPicPr>
          <p:cNvPr id="5" name="Picture 2" descr="A picture containing helmet&#10;&#10;Description automatically generated">
            <a:extLst>
              <a:ext uri="{FF2B5EF4-FFF2-40B4-BE49-F238E27FC236}">
                <a16:creationId xmlns:a16="http://schemas.microsoft.com/office/drawing/2014/main" id="{1287F3CD-2F64-4184-9DB2-5B978FF96FF6}"/>
              </a:ext>
            </a:extLst>
          </p:cNvPr>
          <p:cNvPicPr>
            <a:picLocks noChangeAspect="1"/>
          </p:cNvPicPr>
          <p:nvPr/>
        </p:nvPicPr>
        <p:blipFill>
          <a:blip r:embed="rId14"/>
          <a:stretch>
            <a:fillRect/>
          </a:stretch>
        </p:blipFill>
        <p:spPr>
          <a:xfrm flipH="1">
            <a:off x="7600334" y="51267"/>
            <a:ext cx="834690" cy="856462"/>
          </a:xfrm>
          <a:prstGeom prst="rect">
            <a:avLst/>
          </a:prstGeom>
        </p:spPr>
      </p:pic>
      <p:pic>
        <p:nvPicPr>
          <p:cNvPr id="10" name="Picture 2" descr="A picture containing helmet&#10;&#10;Description automatically generated">
            <a:extLst>
              <a:ext uri="{FF2B5EF4-FFF2-40B4-BE49-F238E27FC236}">
                <a16:creationId xmlns:a16="http://schemas.microsoft.com/office/drawing/2014/main" id="{321B83C1-FB90-48A7-8191-9699FDFE3118}"/>
              </a:ext>
            </a:extLst>
          </p:cNvPr>
          <p:cNvPicPr>
            <a:picLocks noChangeAspect="1"/>
          </p:cNvPicPr>
          <p:nvPr/>
        </p:nvPicPr>
        <p:blipFill>
          <a:blip r:embed="rId14"/>
          <a:stretch>
            <a:fillRect/>
          </a:stretch>
        </p:blipFill>
        <p:spPr>
          <a:xfrm>
            <a:off x="11103075" y="51266"/>
            <a:ext cx="834690" cy="856462"/>
          </a:xfrm>
          <a:prstGeom prst="rect">
            <a:avLst/>
          </a:prstGeom>
        </p:spPr>
      </p:pic>
      <p:sp>
        <p:nvSpPr>
          <p:cNvPr id="6" name="TextBox 5">
            <a:extLst>
              <a:ext uri="{FF2B5EF4-FFF2-40B4-BE49-F238E27FC236}">
                <a16:creationId xmlns:a16="http://schemas.microsoft.com/office/drawing/2014/main" id="{5D1DB86D-F0A5-BD4B-9018-017F67D4BC31}"/>
              </a:ext>
            </a:extLst>
          </p:cNvPr>
          <p:cNvSpPr txBox="1"/>
          <p:nvPr/>
        </p:nvSpPr>
        <p:spPr>
          <a:xfrm>
            <a:off x="0" y="3327252"/>
            <a:ext cx="10046827"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t>Black bear background pg.8</a:t>
            </a:r>
            <a:endParaRPr lang="en-US" sz="1200" dirty="0">
              <a:ea typeface="+mn-lt"/>
              <a:cs typeface="+mn-lt"/>
            </a:endParaRPr>
          </a:p>
          <a:p>
            <a:r>
              <a:rPr lang="en-US" sz="1200" dirty="0">
                <a:solidFill>
                  <a:schemeClr val="accent3"/>
                </a:solidFill>
                <a:ea typeface="+mn-lt"/>
                <a:cs typeface="+mn-lt"/>
                <a:hlinkClick r:id="rId15">
                  <a:extLst>
                    <a:ext uri="{A12FA001-AC4F-418D-AE19-62706E023703}">
                      <ahyp:hlinkClr xmlns:ahyp="http://schemas.microsoft.com/office/drawing/2018/hyperlinkcolor" val="tx"/>
                    </a:ext>
                  </a:extLst>
                </a:hlinkClick>
              </a:rPr>
              <a:t>https://abcnews.go.com/US/black-bear-attacks-humans-rare-begin-scuffles-dogs/story?id=65413852</a:t>
            </a:r>
            <a:endParaRPr lang="en-US" sz="1200" dirty="0">
              <a:solidFill>
                <a:schemeClr val="accent3"/>
              </a:solidFill>
              <a:ea typeface="+mn-lt"/>
              <a:cs typeface="+mn-lt"/>
            </a:endParaRPr>
          </a:p>
          <a:p>
            <a:r>
              <a:rPr lang="en-US" sz="1200" dirty="0"/>
              <a:t>Research (spiritual beliefs)pg.8 </a:t>
            </a:r>
            <a:endParaRPr lang="en-US" sz="1200" dirty="0">
              <a:solidFill>
                <a:schemeClr val="accent3"/>
              </a:solidFill>
            </a:endParaRPr>
          </a:p>
          <a:p>
            <a:r>
              <a:rPr lang="en-US" sz="1200" dirty="0">
                <a:solidFill>
                  <a:schemeClr val="accent3"/>
                </a:solidFill>
                <a:hlinkClick r:id="rId16">
                  <a:extLst>
                    <a:ext uri="{A12FA001-AC4F-418D-AE19-62706E023703}">
                      <ahyp:hlinkClr xmlns:ahyp="http://schemas.microsoft.com/office/drawing/2018/hyperlinkcolor" val="tx"/>
                    </a:ext>
                  </a:extLst>
                </a:hlinkClick>
              </a:rPr>
              <a:t>https://www.thecanadianencyclopedia.ca/en/article/ucluelet-first-nation#:~:text=Languages%20in%20Canada.)-,Religion%20and%20Spirituality,therefore%20be%20respected</a:t>
            </a:r>
            <a:endParaRPr lang="en-US" sz="1200" dirty="0">
              <a:solidFill>
                <a:schemeClr val="accent3"/>
              </a:solidFill>
            </a:endParaRPr>
          </a:p>
          <a:p>
            <a:r>
              <a:rPr lang="en-US" sz="1200" dirty="0">
                <a:solidFill>
                  <a:schemeClr val="accent3"/>
                </a:solidFill>
                <a:hlinkClick r:id="rId16">
                  <a:extLst>
                    <a:ext uri="{A12FA001-AC4F-418D-AE19-62706E023703}">
                      <ahyp:hlinkClr xmlns:ahyp="http://schemas.microsoft.com/office/drawing/2018/hyperlinkcolor" val="tx"/>
                    </a:ext>
                  </a:extLst>
                </a:hlinkClick>
              </a:rPr>
              <a:t>%20and%20appreciated</a:t>
            </a:r>
            <a:r>
              <a:rPr lang="en-US" sz="1200" dirty="0">
                <a:solidFill>
                  <a:schemeClr val="accent3"/>
                </a:solidFill>
              </a:rPr>
              <a:t>.</a:t>
            </a:r>
            <a:endParaRPr lang="en-US" sz="1200" dirty="0">
              <a:solidFill>
                <a:schemeClr val="accent3"/>
              </a:solidFill>
              <a:ea typeface="+mn-lt"/>
              <a:cs typeface="+mn-lt"/>
            </a:endParaRPr>
          </a:p>
          <a:p>
            <a:r>
              <a:rPr lang="en-US" sz="1200" dirty="0"/>
              <a:t>Man with drum background pg.9</a:t>
            </a:r>
            <a:r>
              <a:rPr lang="en-US" sz="1200" dirty="0">
                <a:solidFill>
                  <a:srgbClr val="E72943"/>
                </a:solidFill>
              </a:rPr>
              <a:t>	</a:t>
            </a:r>
            <a:r>
              <a:rPr lang="en-US" sz="1200" dirty="0">
                <a:solidFill>
                  <a:schemeClr val="accent3"/>
                </a:solidFill>
                <a:ea typeface="+mn-lt"/>
                <a:cs typeface="+mn-lt"/>
                <a:hlinkClick r:id="rId17">
                  <a:extLst>
                    <a:ext uri="{A12FA001-AC4F-418D-AE19-62706E023703}">
                      <ahyp:hlinkClr xmlns:ahyp="http://schemas.microsoft.com/office/drawing/2018/hyperlinkcolor" val="tx"/>
                    </a:ext>
                  </a:extLst>
                </a:hlinkClick>
              </a:rPr>
              <a:t>https://www.westerlynews.ca/news/indigenous-tourism-blossoming-on-vancouver-island/</a:t>
            </a:r>
            <a:endParaRPr lang="en-US" sz="1200" dirty="0">
              <a:solidFill>
                <a:schemeClr val="accent3"/>
              </a:solidFill>
            </a:endParaRPr>
          </a:p>
          <a:p>
            <a:r>
              <a:rPr lang="en-US" sz="1200" dirty="0"/>
              <a:t>Research (music) pg.9</a:t>
            </a:r>
            <a:r>
              <a:rPr lang="en-US" sz="1200" dirty="0">
                <a:solidFill>
                  <a:schemeClr val="accent3"/>
                </a:solidFill>
              </a:rPr>
              <a:t>		</a:t>
            </a:r>
            <a:r>
              <a:rPr lang="en-US" sz="1200" dirty="0">
                <a:solidFill>
                  <a:schemeClr val="accent3"/>
                </a:solidFill>
                <a:ea typeface="+mn-lt"/>
                <a:cs typeface="+mn-lt"/>
                <a:hlinkClick r:id="rId18">
                  <a:extLst>
                    <a:ext uri="{A12FA001-AC4F-418D-AE19-62706E023703}">
                      <ahyp:hlinkClr xmlns:ahyp="http://schemas.microsoft.com/office/drawing/2018/hyperlinkcolor" val="tx"/>
                    </a:ext>
                  </a:extLst>
                </a:hlinkClick>
              </a:rPr>
              <a:t>https://en.wikipedia.org/wiki/Indigenous_music_of_Canada</a:t>
            </a:r>
            <a:endParaRPr lang="en-US" sz="1200" dirty="0">
              <a:solidFill>
                <a:schemeClr val="accent3"/>
              </a:solidFill>
            </a:endParaRPr>
          </a:p>
          <a:p>
            <a:r>
              <a:rPr lang="en-US" sz="1200" dirty="0"/>
              <a:t>Canoe image pg.10</a:t>
            </a:r>
            <a:r>
              <a:rPr lang="en-US" sz="1200" dirty="0">
                <a:solidFill>
                  <a:srgbClr val="E72943"/>
                </a:solidFill>
              </a:rPr>
              <a:t>		</a:t>
            </a:r>
            <a:r>
              <a:rPr lang="en-US" sz="1200" dirty="0">
                <a:solidFill>
                  <a:schemeClr val="accent3"/>
                </a:solidFill>
                <a:ea typeface="+mn-lt"/>
                <a:cs typeface="+mn-lt"/>
                <a:hlinkClick r:id="rId19">
                  <a:extLst>
                    <a:ext uri="{A12FA001-AC4F-418D-AE19-62706E023703}">
                      <ahyp:hlinkClr xmlns:ahyp="http://schemas.microsoft.com/office/drawing/2018/hyperlinkcolor" val="tx"/>
                    </a:ext>
                  </a:extLst>
                </a:hlinkClick>
              </a:rPr>
              <a:t>http://www.anishinabenation.ca/en/birch-bark-canoe-canot-decorce1-2/</a:t>
            </a:r>
            <a:endParaRPr lang="en-US" sz="1200" dirty="0">
              <a:solidFill>
                <a:schemeClr val="accent3"/>
              </a:solidFill>
            </a:endParaRPr>
          </a:p>
          <a:p>
            <a:r>
              <a:rPr lang="en-US" sz="1200" dirty="0"/>
              <a:t>Research (transportation) pg.10</a:t>
            </a:r>
            <a:endParaRPr lang="en-US" sz="1200" dirty="0">
              <a:solidFill>
                <a:schemeClr val="accent3"/>
              </a:solidFill>
            </a:endParaRPr>
          </a:p>
          <a:p>
            <a:r>
              <a:rPr lang="en-US" sz="1200" dirty="0">
                <a:solidFill>
                  <a:schemeClr val="accent3"/>
                </a:solidFill>
                <a:ea typeface="+mn-lt"/>
                <a:cs typeface="+mn-lt"/>
                <a:hlinkClick r:id="rId20">
                  <a:extLst>
                    <a:ext uri="{A12FA001-AC4F-418D-AE19-62706E023703}">
                      <ahyp:hlinkClr xmlns:ahyp="http://schemas.microsoft.com/office/drawing/2018/hyperlinkcolor" val="tx"/>
                    </a:ext>
                  </a:extLst>
                </a:hlinkClick>
              </a:rPr>
              <a:t>http://firstpeoplesofcanada.com/fp_groups/fp_nwc4.html#:~:text=The%20canoes%20of%20the%20</a:t>
            </a:r>
            <a:endParaRPr lang="en-US" sz="1200" dirty="0">
              <a:solidFill>
                <a:schemeClr val="accent3"/>
              </a:solidFill>
              <a:ea typeface="+mn-lt"/>
              <a:cs typeface="+mn-lt"/>
            </a:endParaRPr>
          </a:p>
          <a:p>
            <a:r>
              <a:rPr lang="en-US" sz="1200" dirty="0">
                <a:solidFill>
                  <a:schemeClr val="accent3"/>
                </a:solidFill>
                <a:ea typeface="+mn-lt"/>
                <a:cs typeface="+mn-lt"/>
                <a:hlinkClick r:id="rId21">
                  <a:extLst>
                    <a:ext uri="{A12FA001-AC4F-418D-AE19-62706E023703}">
                      <ahyp:hlinkClr xmlns:ahyp="http://schemas.microsoft.com/office/drawing/2018/hyperlinkcolor" val="tx"/>
                    </a:ext>
                  </a:extLst>
                </a:hlinkClick>
              </a:rPr>
              <a:t>Northwest,long%20and%208%20feet%20wide</a:t>
            </a:r>
            <a:r>
              <a:rPr lang="en-US" sz="1200" dirty="0">
                <a:solidFill>
                  <a:schemeClr val="accent3"/>
                </a:solidFill>
                <a:ea typeface="+mn-lt"/>
                <a:cs typeface="+mn-lt"/>
              </a:rPr>
              <a:t>.</a:t>
            </a:r>
            <a:endParaRPr lang="en-US" sz="1200" dirty="0">
              <a:solidFill>
                <a:schemeClr val="accent3"/>
              </a:solidFill>
            </a:endParaRPr>
          </a:p>
          <a:p>
            <a:r>
              <a:rPr lang="en-US" sz="1200" dirty="0">
                <a:solidFill>
                  <a:srgbClr val="000000"/>
                </a:solidFill>
              </a:rPr>
              <a:t>Totem pole image pg.11		</a:t>
            </a:r>
            <a:r>
              <a:rPr lang="en-US" sz="1200" dirty="0">
                <a:solidFill>
                  <a:schemeClr val="accent3"/>
                </a:solidFill>
                <a:ea typeface="+mn-lt"/>
                <a:cs typeface="+mn-lt"/>
                <a:hlinkClick r:id="rId22">
                  <a:extLst>
                    <a:ext uri="{A12FA001-AC4F-418D-AE19-62706E023703}">
                      <ahyp:hlinkClr xmlns:ahyp="http://schemas.microsoft.com/office/drawing/2018/hyperlinkcolor" val="tx"/>
                    </a:ext>
                  </a:extLst>
                </a:hlinkClick>
              </a:rPr>
              <a:t>https://www.encirclephotos.com/image/totem-poles-in-stanley-park-in-vancouver-canada/</a:t>
            </a:r>
            <a:endParaRPr lang="en-US" sz="1200" dirty="0">
              <a:solidFill>
                <a:schemeClr val="accent3"/>
              </a:solidFill>
            </a:endParaRPr>
          </a:p>
          <a:p>
            <a:r>
              <a:rPr lang="en-US" sz="1200" dirty="0"/>
              <a:t>Research (art) pg.11</a:t>
            </a:r>
            <a:r>
              <a:rPr lang="en-US" sz="1200" dirty="0">
                <a:solidFill>
                  <a:schemeClr val="accent3"/>
                </a:solidFill>
              </a:rPr>
              <a:t>		</a:t>
            </a:r>
            <a:r>
              <a:rPr lang="en-US" sz="1200" dirty="0">
                <a:solidFill>
                  <a:schemeClr val="accent3"/>
                </a:solidFill>
                <a:ea typeface="+mn-lt"/>
                <a:cs typeface="+mn-lt"/>
                <a:hlinkClick r:id="rId23">
                  <a:extLst>
                    <a:ext uri="{A12FA001-AC4F-418D-AE19-62706E023703}">
                      <ahyp:hlinkClr xmlns:ahyp="http://schemas.microsoft.com/office/drawing/2018/hyperlinkcolor" val="tx"/>
                    </a:ext>
                  </a:extLst>
                </a:hlinkClick>
              </a:rPr>
              <a:t>https://en.wikipedia.org/wiki/Indigenous_peoples_of_the_Pacific_Northwest_Coast</a:t>
            </a:r>
            <a:endParaRPr lang="en-US" sz="1200" dirty="0">
              <a:solidFill>
                <a:schemeClr val="accent3"/>
              </a:solidFill>
            </a:endParaRPr>
          </a:p>
          <a:p>
            <a:r>
              <a:rPr lang="en-US" sz="1200" dirty="0">
                <a:solidFill>
                  <a:srgbClr val="000000"/>
                </a:solidFill>
              </a:rPr>
              <a:t>Ucluelet background pg.12</a:t>
            </a:r>
            <a:r>
              <a:rPr lang="en-US" sz="1200" dirty="0"/>
              <a:t>	</a:t>
            </a:r>
            <a:r>
              <a:rPr lang="en-US" sz="1200" dirty="0">
                <a:solidFill>
                  <a:schemeClr val="accent3"/>
                </a:solidFill>
                <a:ea typeface="+mn-lt"/>
                <a:cs typeface="+mn-lt"/>
                <a:hlinkClick r:id="rId24">
                  <a:extLst>
                    <a:ext uri="{A12FA001-AC4F-418D-AE19-62706E023703}">
                      <ahyp:hlinkClr xmlns:ahyp="http://schemas.microsoft.com/office/drawing/2018/hyperlinkcolor" val="tx"/>
                    </a:ext>
                  </a:extLst>
                </a:hlinkClick>
              </a:rPr>
              <a:t>https://www.nwseaplanes.com/charter-flights/seattle-to-ucluelet-flights/</a:t>
            </a:r>
            <a:endParaRPr lang="en-US" sz="1200" dirty="0">
              <a:solidFill>
                <a:schemeClr val="accent3"/>
              </a:solidFill>
            </a:endParaRPr>
          </a:p>
          <a:p>
            <a:r>
              <a:rPr lang="en-US" sz="1200" dirty="0"/>
              <a:t>Research (government) pg.12</a:t>
            </a:r>
            <a:endParaRPr lang="en-US" sz="1200" dirty="0">
              <a:solidFill>
                <a:schemeClr val="accent3"/>
              </a:solidFill>
            </a:endParaRPr>
          </a:p>
          <a:p>
            <a:r>
              <a:rPr lang="en-US" sz="1200" dirty="0">
                <a:solidFill>
                  <a:schemeClr val="accent3"/>
                </a:solidFill>
                <a:ea typeface="+mn-lt"/>
                <a:cs typeface="+mn-lt"/>
                <a:hlinkClick r:id="rId16">
                  <a:extLst>
                    <a:ext uri="{A12FA001-AC4F-418D-AE19-62706E023703}">
                      <ahyp:hlinkClr xmlns:ahyp="http://schemas.microsoft.com/office/drawing/2018/hyperlinkcolor" val="tx"/>
                    </a:ext>
                  </a:extLst>
                </a:hlinkClick>
              </a:rPr>
              <a:t>https://www.thecanadianencyclopedia.ca/en/article/ucluelet-first-nation#:~:text=Languages%20in%20Canada.)-</a:t>
            </a:r>
            <a:endParaRPr lang="en-US" sz="1200" dirty="0">
              <a:solidFill>
                <a:schemeClr val="accent3"/>
              </a:solidFill>
              <a:ea typeface="+mn-lt"/>
              <a:cs typeface="+mn-lt"/>
            </a:endParaRPr>
          </a:p>
          <a:p>
            <a:r>
              <a:rPr lang="en-US" sz="1200" dirty="0">
                <a:solidFill>
                  <a:schemeClr val="accent3"/>
                </a:solidFill>
                <a:ea typeface="+mn-lt"/>
                <a:cs typeface="+mn-lt"/>
                <a:hlinkClick r:id="rId16">
                  <a:extLst>
                    <a:ext uri="{A12FA001-AC4F-418D-AE19-62706E023703}">
                      <ahyp:hlinkClr xmlns:ahyp="http://schemas.microsoft.com/office/drawing/2018/hyperlinkcolor" val="tx"/>
                    </a:ext>
                  </a:extLst>
                </a:hlinkClick>
              </a:rPr>
              <a:t>,Religion%20and%20Spirituality,therefore%20be%20respected%20and%20appreciated</a:t>
            </a:r>
            <a:r>
              <a:rPr lang="en-US" sz="1200" dirty="0">
                <a:solidFill>
                  <a:schemeClr val="accent3"/>
                </a:solidFill>
                <a:ea typeface="+mn-lt"/>
                <a:cs typeface="+mn-lt"/>
              </a:rPr>
              <a:t>.</a:t>
            </a:r>
            <a:endParaRPr lang="en-US" sz="1200" dirty="0">
              <a:solidFill>
                <a:schemeClr val="accent3"/>
              </a:solidFill>
            </a:endParaRPr>
          </a:p>
          <a:p>
            <a:endParaRPr lang="en-US" dirty="0">
              <a:solidFill>
                <a:srgbClr val="000000"/>
              </a:solidFill>
            </a:endParaRPr>
          </a:p>
        </p:txBody>
      </p:sp>
    </p:spTree>
    <p:extLst>
      <p:ext uri="{BB962C8B-B14F-4D97-AF65-F5344CB8AC3E}">
        <p14:creationId xmlns:p14="http://schemas.microsoft.com/office/powerpoint/2010/main" val="125704308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4EA34E-A841-4C66-A01B-A46D2E1EADC8}"/>
              </a:ext>
            </a:extLst>
          </p:cNvPr>
          <p:cNvSpPr txBox="1"/>
          <p:nvPr/>
        </p:nvSpPr>
        <p:spPr>
          <a:xfrm>
            <a:off x="3891305" y="293644"/>
            <a:ext cx="440787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latin typeface="Arial Black"/>
              </a:rPr>
              <a:t>Table of Contents</a:t>
            </a:r>
            <a:endParaRPr lang="en-US" sz="3200" dirty="0">
              <a:latin typeface="Century Gothic"/>
            </a:endParaRPr>
          </a:p>
        </p:txBody>
      </p:sp>
      <p:sp>
        <p:nvSpPr>
          <p:cNvPr id="3" name="TextBox 2">
            <a:extLst>
              <a:ext uri="{FF2B5EF4-FFF2-40B4-BE49-F238E27FC236}">
                <a16:creationId xmlns:a16="http://schemas.microsoft.com/office/drawing/2014/main" id="{73168EF1-0407-4A15-B9F7-1F13F9B55CD6}"/>
              </a:ext>
            </a:extLst>
          </p:cNvPr>
          <p:cNvSpPr txBox="1"/>
          <p:nvPr/>
        </p:nvSpPr>
        <p:spPr>
          <a:xfrm>
            <a:off x="747884" y="291086"/>
            <a:ext cx="10683313" cy="66633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p>
          <a:p>
            <a:endParaRPr lang="en-US" dirty="0"/>
          </a:p>
          <a:p>
            <a:r>
              <a:rPr lang="en-US" sz="1700" dirty="0">
                <a:ea typeface="+mn-lt"/>
                <a:cs typeface="+mn-lt"/>
              </a:rPr>
              <a:t>Introduction      …...........................................................................................................................              3</a:t>
            </a:r>
            <a:endParaRPr lang="en-US" sz="1700" dirty="0"/>
          </a:p>
          <a:p>
            <a:endParaRPr lang="en-US" sz="1700" dirty="0"/>
          </a:p>
          <a:p>
            <a:r>
              <a:rPr lang="en-US" sz="1700" dirty="0">
                <a:ea typeface="+mn-lt"/>
                <a:cs typeface="+mn-lt"/>
              </a:rPr>
              <a:t>Languages        …...........................................................................................................................              4       </a:t>
            </a:r>
            <a:endParaRPr lang="en-US" sz="1700" dirty="0"/>
          </a:p>
          <a:p>
            <a:r>
              <a:rPr lang="en-US" sz="1700"/>
              <a:t>Foods                 …...........................................................................................................................              5</a:t>
            </a:r>
            <a:endParaRPr lang="en-US" sz="1700" dirty="0"/>
          </a:p>
          <a:p>
            <a:endParaRPr lang="en-US" sz="1700" dirty="0"/>
          </a:p>
          <a:p>
            <a:r>
              <a:rPr lang="en-US" sz="1700"/>
              <a:t>Housing              …...........................................................................................................................              6</a:t>
            </a:r>
            <a:endParaRPr lang="en-US" sz="1700" dirty="0"/>
          </a:p>
          <a:p>
            <a:endParaRPr lang="en-US" sz="1700" dirty="0"/>
          </a:p>
          <a:p>
            <a:r>
              <a:rPr lang="en-US" sz="1700" dirty="0">
                <a:ea typeface="+mn-lt"/>
                <a:cs typeface="+mn-lt"/>
              </a:rPr>
              <a:t>Clothing             </a:t>
            </a:r>
            <a:r>
              <a:rPr lang="en-US" sz="1700"/>
              <a:t>…...........................................................................................................................              7</a:t>
            </a:r>
            <a:endParaRPr lang="en-US" sz="1700" dirty="0">
              <a:ea typeface="+mn-lt"/>
              <a:cs typeface="+mn-lt"/>
            </a:endParaRPr>
          </a:p>
          <a:p>
            <a:endParaRPr lang="en-US" sz="1700" dirty="0"/>
          </a:p>
          <a:p>
            <a:r>
              <a:rPr lang="en-US" sz="1700"/>
              <a:t>Spiritual beliefs  …...........................................................................................................................              8</a:t>
            </a:r>
            <a:endParaRPr lang="en-US" sz="1700" dirty="0"/>
          </a:p>
          <a:p>
            <a:endParaRPr lang="en-US" sz="1700" dirty="0"/>
          </a:p>
          <a:p>
            <a:r>
              <a:rPr lang="en-US" sz="1700"/>
              <a:t>Music                  …...........................................................................................................................              9</a:t>
            </a:r>
            <a:endParaRPr lang="en-US" sz="1700" dirty="0"/>
          </a:p>
          <a:p>
            <a:endParaRPr lang="en-US" sz="1700" dirty="0"/>
          </a:p>
          <a:p>
            <a:r>
              <a:rPr lang="en-US" sz="1700"/>
              <a:t>Transportation   …...........................................................................................................................             10</a:t>
            </a:r>
            <a:endParaRPr lang="en-US" sz="1700" dirty="0"/>
          </a:p>
          <a:p>
            <a:endParaRPr lang="en-US" sz="1700" dirty="0"/>
          </a:p>
          <a:p>
            <a:r>
              <a:rPr lang="en-US" sz="1700"/>
              <a:t>Art                       …...........................................................................................................................             11</a:t>
            </a:r>
            <a:endParaRPr lang="en-US" sz="1700" dirty="0"/>
          </a:p>
          <a:p>
            <a:endParaRPr lang="en-US" sz="1700" dirty="0"/>
          </a:p>
          <a:p>
            <a:r>
              <a:rPr lang="en-US" sz="1700"/>
              <a:t>Government      …...........................................................................................................................             12</a:t>
            </a:r>
            <a:endParaRPr lang="en-US" sz="1700" dirty="0"/>
          </a:p>
          <a:p>
            <a:endParaRPr lang="en-US" sz="1700" dirty="0"/>
          </a:p>
          <a:p>
            <a:r>
              <a:rPr lang="en-US" sz="1700"/>
              <a:t>Conclusion         …...........................................................................................................................             13</a:t>
            </a:r>
            <a:endParaRPr lang="en-US" sz="1700" dirty="0"/>
          </a:p>
          <a:p>
            <a:endParaRPr lang="en-US" sz="1700" dirty="0"/>
          </a:p>
          <a:p>
            <a:r>
              <a:rPr lang="en-US" sz="1700"/>
              <a:t>Work Cited         …...........................................................................................................................     14 </a:t>
            </a:r>
            <a:r>
              <a:rPr lang="en-US" sz="1700" dirty="0"/>
              <a:t>&amp;15</a:t>
            </a:r>
          </a:p>
        </p:txBody>
      </p:sp>
      <p:pic>
        <p:nvPicPr>
          <p:cNvPr id="4" name="Picture 2" descr="A picture containing helmet&#10;&#10;Description automatically generated">
            <a:extLst>
              <a:ext uri="{FF2B5EF4-FFF2-40B4-BE49-F238E27FC236}">
                <a16:creationId xmlns:a16="http://schemas.microsoft.com/office/drawing/2014/main" id="{5F7659F6-DD47-4178-9561-9A87D2B10843}"/>
              </a:ext>
            </a:extLst>
          </p:cNvPr>
          <p:cNvPicPr>
            <a:picLocks noChangeAspect="1"/>
          </p:cNvPicPr>
          <p:nvPr/>
        </p:nvPicPr>
        <p:blipFill>
          <a:blip r:embed="rId2"/>
          <a:stretch>
            <a:fillRect/>
          </a:stretch>
        </p:blipFill>
        <p:spPr>
          <a:xfrm flipH="1">
            <a:off x="3249559" y="14396"/>
            <a:ext cx="834690" cy="856462"/>
          </a:xfrm>
          <a:prstGeom prst="rect">
            <a:avLst/>
          </a:prstGeom>
        </p:spPr>
      </p:pic>
      <p:pic>
        <p:nvPicPr>
          <p:cNvPr id="9" name="Picture 2" descr="A picture containing helmet&#10;&#10;Description automatically generated">
            <a:extLst>
              <a:ext uri="{FF2B5EF4-FFF2-40B4-BE49-F238E27FC236}">
                <a16:creationId xmlns:a16="http://schemas.microsoft.com/office/drawing/2014/main" id="{3693E07A-55F0-4B83-9DD5-1B132A991392}"/>
              </a:ext>
            </a:extLst>
          </p:cNvPr>
          <p:cNvPicPr>
            <a:picLocks noChangeAspect="1"/>
          </p:cNvPicPr>
          <p:nvPr/>
        </p:nvPicPr>
        <p:blipFill>
          <a:blip r:embed="rId2"/>
          <a:stretch>
            <a:fillRect/>
          </a:stretch>
        </p:blipFill>
        <p:spPr>
          <a:xfrm>
            <a:off x="8165689" y="14396"/>
            <a:ext cx="834690" cy="856462"/>
          </a:xfrm>
          <a:prstGeom prst="rect">
            <a:avLst/>
          </a:prstGeom>
        </p:spPr>
      </p:pic>
    </p:spTree>
    <p:extLst>
      <p:ext uri="{BB962C8B-B14F-4D97-AF65-F5344CB8AC3E}">
        <p14:creationId xmlns:p14="http://schemas.microsoft.com/office/powerpoint/2010/main" val="3677174197"/>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13B7BB51-92B8-4089-8DAB-1202A4D1C6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315111"/>
            <a:ext cx="3021543" cy="1435442"/>
          </a:xfrm>
          <a:custGeom>
            <a:avLst/>
            <a:gdLst/>
            <a:ahLst/>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useBgFill="1">
        <p:nvSpPr>
          <p:cNvPr id="12" name="Rectangle 11">
            <a:extLst>
              <a:ext uri="{FF2B5EF4-FFF2-40B4-BE49-F238E27FC236}">
                <a16:creationId xmlns:a16="http://schemas.microsoft.com/office/drawing/2014/main" id="{94C5663A-0CE3-4AEE-B47E-FB68D9EBF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picture containing outdoor, water, photo, person&#10;&#10;Description automatically generated">
            <a:extLst>
              <a:ext uri="{FF2B5EF4-FFF2-40B4-BE49-F238E27FC236}">
                <a16:creationId xmlns:a16="http://schemas.microsoft.com/office/drawing/2014/main" id="{3B7B71F7-E3C9-4A0A-955E-D2B2369E7A7E}"/>
              </a:ext>
            </a:extLst>
          </p:cNvPr>
          <p:cNvPicPr>
            <a:picLocks noGrp="1" noChangeAspect="1"/>
          </p:cNvPicPr>
          <p:nvPr>
            <p:ph idx="1"/>
          </p:nvPr>
        </p:nvPicPr>
        <p:blipFill rotWithShape="1">
          <a:blip r:embed="rId2"/>
          <a:srcRect l="6545" r="17729"/>
          <a:stretch/>
        </p:blipFill>
        <p:spPr>
          <a:xfrm>
            <a:off x="4724361" y="1430"/>
            <a:ext cx="7472381" cy="6857990"/>
          </a:xfrm>
          <a:custGeom>
            <a:avLst/>
            <a:gdLst/>
            <a:ahLst/>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p:spPr>
      </p:pic>
      <p:sp>
        <p:nvSpPr>
          <p:cNvPr id="3" name="TextBox 2">
            <a:extLst>
              <a:ext uri="{FF2B5EF4-FFF2-40B4-BE49-F238E27FC236}">
                <a16:creationId xmlns:a16="http://schemas.microsoft.com/office/drawing/2014/main" id="{204C2F83-13E8-495B-B101-E223F069B5D6}"/>
              </a:ext>
            </a:extLst>
          </p:cNvPr>
          <p:cNvSpPr txBox="1"/>
          <p:nvPr/>
        </p:nvSpPr>
        <p:spPr>
          <a:xfrm>
            <a:off x="130628" y="195944"/>
            <a:ext cx="4898571"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u="sng" dirty="0"/>
              <a:t>The Ucluelet first nations are a fascinating and dynamic group  that have unique traits and characteristics. They are located off the </a:t>
            </a:r>
            <a:r>
              <a:rPr lang="en-US" sz="2400" b="1" u="sng"/>
              <a:t>coast of Vancouver Island in B.C</a:t>
            </a:r>
            <a:endParaRPr lang="en-US" sz="2400" b="1" u="sng" dirty="0"/>
          </a:p>
        </p:txBody>
      </p:sp>
      <p:sp>
        <p:nvSpPr>
          <p:cNvPr id="9" name="TextBox 8">
            <a:extLst>
              <a:ext uri="{FF2B5EF4-FFF2-40B4-BE49-F238E27FC236}">
                <a16:creationId xmlns:a16="http://schemas.microsoft.com/office/drawing/2014/main" id="{CDA25636-8835-41C5-9744-6E36B277100C}"/>
              </a:ext>
            </a:extLst>
          </p:cNvPr>
          <p:cNvSpPr txBox="1"/>
          <p:nvPr/>
        </p:nvSpPr>
        <p:spPr>
          <a:xfrm>
            <a:off x="141515" y="4408714"/>
            <a:ext cx="5845628"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ighlight>
                  <a:srgbClr val="FFFF00"/>
                </a:highlight>
                <a:ea typeface="+mn-lt"/>
                <a:cs typeface="+mn-lt"/>
              </a:rPr>
              <a:t>Clothing</a:t>
            </a:r>
            <a:r>
              <a:rPr lang="en-US" dirty="0">
                <a:ea typeface="+mn-lt"/>
                <a:cs typeface="+mn-lt"/>
              </a:rPr>
              <a:t>, </a:t>
            </a:r>
            <a:r>
              <a:rPr lang="en-US" dirty="0">
                <a:highlight>
                  <a:srgbClr val="FFFF00"/>
                </a:highlight>
                <a:ea typeface="+mn-lt"/>
                <a:cs typeface="+mn-lt"/>
              </a:rPr>
              <a:t>foods</a:t>
            </a:r>
            <a:r>
              <a:rPr lang="en-US" dirty="0">
                <a:ea typeface="+mn-lt"/>
                <a:cs typeface="+mn-lt"/>
              </a:rPr>
              <a:t>, </a:t>
            </a:r>
            <a:r>
              <a:rPr lang="en-US" dirty="0">
                <a:highlight>
                  <a:srgbClr val="FFFF00"/>
                </a:highlight>
                <a:ea typeface="+mn-lt"/>
                <a:cs typeface="+mn-lt"/>
              </a:rPr>
              <a:t>homes</a:t>
            </a:r>
            <a:r>
              <a:rPr lang="en-US" dirty="0">
                <a:ea typeface="+mn-lt"/>
                <a:cs typeface="+mn-lt"/>
              </a:rPr>
              <a:t>, </a:t>
            </a:r>
            <a:r>
              <a:rPr lang="en-US" dirty="0">
                <a:highlight>
                  <a:srgbClr val="FFFF00"/>
                </a:highlight>
                <a:ea typeface="+mn-lt"/>
                <a:cs typeface="+mn-lt"/>
              </a:rPr>
              <a:t>music</a:t>
            </a:r>
            <a:r>
              <a:rPr lang="en-US" dirty="0">
                <a:ea typeface="+mn-lt"/>
                <a:cs typeface="+mn-lt"/>
              </a:rPr>
              <a:t>, traditions/celebrations, groups, </a:t>
            </a:r>
            <a:r>
              <a:rPr lang="en-US" dirty="0">
                <a:highlight>
                  <a:srgbClr val="FFFF00"/>
                </a:highlight>
                <a:ea typeface="+mn-lt"/>
                <a:cs typeface="+mn-lt"/>
              </a:rPr>
              <a:t>language</a:t>
            </a:r>
            <a:r>
              <a:rPr lang="en-US" dirty="0">
                <a:ea typeface="+mn-lt"/>
                <a:cs typeface="+mn-lt"/>
              </a:rPr>
              <a:t>, </a:t>
            </a:r>
            <a:r>
              <a:rPr lang="en-US" dirty="0">
                <a:highlight>
                  <a:srgbClr val="FFFF00"/>
                </a:highlight>
                <a:ea typeface="+mn-lt"/>
                <a:cs typeface="+mn-lt"/>
              </a:rPr>
              <a:t>transportation</a:t>
            </a:r>
            <a:r>
              <a:rPr lang="en-US" dirty="0">
                <a:ea typeface="+mn-lt"/>
                <a:cs typeface="+mn-lt"/>
              </a:rPr>
              <a:t>, </a:t>
            </a:r>
            <a:r>
              <a:rPr lang="en-US" dirty="0">
                <a:highlight>
                  <a:srgbClr val="FFFF00"/>
                </a:highlight>
                <a:ea typeface="+mn-lt"/>
                <a:cs typeface="+mn-lt"/>
              </a:rPr>
              <a:t>art</a:t>
            </a:r>
            <a:r>
              <a:rPr lang="en-US" dirty="0">
                <a:ea typeface="+mn-lt"/>
                <a:cs typeface="+mn-lt"/>
              </a:rPr>
              <a:t>, body piercing/makeup, education, </a:t>
            </a:r>
            <a:r>
              <a:rPr lang="en-US">
                <a:highlight>
                  <a:srgbClr val="FFFF00"/>
                </a:highlight>
                <a:ea typeface="+mn-lt"/>
                <a:cs typeface="+mn-lt"/>
              </a:rPr>
              <a:t>leadership/Government</a:t>
            </a:r>
            <a:r>
              <a:rPr lang="en-US">
                <a:ea typeface="+mn-lt"/>
                <a:cs typeface="+mn-lt"/>
              </a:rPr>
              <a:t>, sports, dances, </a:t>
            </a:r>
            <a:r>
              <a:rPr lang="en-US" dirty="0">
                <a:ea typeface="+mn-lt"/>
                <a:cs typeface="+mn-lt"/>
              </a:rPr>
              <a:t>legends/folklore, weapons/tools, gathering/hunting, jewelry, and </a:t>
            </a:r>
            <a:r>
              <a:rPr lang="en-US" dirty="0">
                <a:highlight>
                  <a:srgbClr val="FFFF00"/>
                </a:highlight>
                <a:ea typeface="+mn-lt"/>
                <a:cs typeface="+mn-lt"/>
              </a:rPr>
              <a:t>religion/beliefs</a:t>
            </a:r>
            <a:r>
              <a:rPr lang="en-US" dirty="0">
                <a:ea typeface="+mn-lt"/>
                <a:cs typeface="+mn-lt"/>
              </a:rPr>
              <a:t>.</a:t>
            </a:r>
            <a:endParaRPr lang="en-US" dirty="0"/>
          </a:p>
        </p:txBody>
      </p:sp>
      <p:sp>
        <p:nvSpPr>
          <p:cNvPr id="11" name="TextBox 10">
            <a:extLst>
              <a:ext uri="{FF2B5EF4-FFF2-40B4-BE49-F238E27FC236}">
                <a16:creationId xmlns:a16="http://schemas.microsoft.com/office/drawing/2014/main" id="{A8D46A57-9E97-4EEE-8A95-17948147B8E3}"/>
              </a:ext>
            </a:extLst>
          </p:cNvPr>
          <p:cNvSpPr txBox="1"/>
          <p:nvPr/>
        </p:nvSpPr>
        <p:spPr>
          <a:xfrm>
            <a:off x="142875" y="2505075"/>
            <a:ext cx="5301342"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Culture is: </a:t>
            </a:r>
            <a:r>
              <a:rPr lang="en-CA" i="1">
                <a:ea typeface="+mn-lt"/>
                <a:cs typeface="+mn-lt"/>
              </a:rPr>
              <a:t>The social behaviour and norms found in human societies. Culture is considered a central concept in anthropology, encompassing a range of phenomena that are transmitted through social learning in human societies (O</a:t>
            </a:r>
            <a:r>
              <a:rPr lang="en-CA">
                <a:ea typeface="+mn-lt"/>
                <a:cs typeface="+mn-lt"/>
              </a:rPr>
              <a:t>rgtology)</a:t>
            </a:r>
            <a:endParaRPr lang="en-US" dirty="0"/>
          </a:p>
        </p:txBody>
      </p:sp>
    </p:spTree>
    <p:extLst>
      <p:ext uri="{BB962C8B-B14F-4D97-AF65-F5344CB8AC3E}">
        <p14:creationId xmlns:p14="http://schemas.microsoft.com/office/powerpoint/2010/main" val="1345691194"/>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t="-9000" b="-9000"/>
          </a:stretch>
        </a:blipFill>
        <a:effectLst/>
      </p:bgPr>
    </p:bg>
    <p:spTree>
      <p:nvGrpSpPr>
        <p:cNvPr id="1" name=""/>
        <p:cNvGrpSpPr/>
        <p:nvPr/>
      </p:nvGrpSpPr>
      <p:grpSpPr>
        <a:xfrm>
          <a:off x="0" y="0"/>
          <a:ext cx="0" cy="0"/>
          <a:chOff x="0" y="0"/>
          <a:chExt cx="0" cy="0"/>
        </a:xfrm>
      </p:grpSpPr>
      <p:sp>
        <p:nvSpPr>
          <p:cNvPr id="9" name="Freeform: Shape 11">
            <a:extLst>
              <a:ext uri="{FF2B5EF4-FFF2-40B4-BE49-F238E27FC236}">
                <a16:creationId xmlns:a16="http://schemas.microsoft.com/office/drawing/2014/main" id="{13B7BB51-92B8-4089-8DAB-1202A4D1C6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315111"/>
            <a:ext cx="3021543" cy="1435442"/>
          </a:xfrm>
          <a:custGeom>
            <a:avLst/>
            <a:gdLst/>
            <a:ahLst/>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useBgFill="1">
        <p:nvSpPr>
          <p:cNvPr id="10" name="Rectangle 13">
            <a:extLst>
              <a:ext uri="{FF2B5EF4-FFF2-40B4-BE49-F238E27FC236}">
                <a16:creationId xmlns:a16="http://schemas.microsoft.com/office/drawing/2014/main" id="{317B7366-37C8-497F-8B24-C0D854C71A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A0C74A-6641-429B-ACB8-F85EFA2EE641}"/>
              </a:ext>
            </a:extLst>
          </p:cNvPr>
          <p:cNvSpPr>
            <a:spLocks noGrp="1"/>
          </p:cNvSpPr>
          <p:nvPr>
            <p:ph type="title"/>
          </p:nvPr>
        </p:nvSpPr>
        <p:spPr>
          <a:xfrm>
            <a:off x="3940010" y="547252"/>
            <a:ext cx="10515600" cy="1325563"/>
          </a:xfrm>
        </p:spPr>
        <p:txBody>
          <a:bodyPr vert="horz" lIns="91440" tIns="45720" rIns="91440" bIns="45720" rtlCol="0" anchor="ctr">
            <a:normAutofit/>
          </a:bodyPr>
          <a:lstStyle/>
          <a:p>
            <a:r>
              <a:rPr lang="en-US" sz="4000" b="1" i="1" dirty="0"/>
              <a:t>Nuu-chah-nulth</a:t>
            </a:r>
          </a:p>
        </p:txBody>
      </p:sp>
      <p:sp>
        <p:nvSpPr>
          <p:cNvPr id="4" name="Text Placeholder 3">
            <a:extLst>
              <a:ext uri="{FF2B5EF4-FFF2-40B4-BE49-F238E27FC236}">
                <a16:creationId xmlns:a16="http://schemas.microsoft.com/office/drawing/2014/main" id="{1949B89E-63B6-4268-962E-34D569D5C865}"/>
              </a:ext>
            </a:extLst>
          </p:cNvPr>
          <p:cNvSpPr>
            <a:spLocks noGrp="1"/>
          </p:cNvSpPr>
          <p:nvPr>
            <p:ph type="body" sz="half" idx="2"/>
          </p:nvPr>
        </p:nvSpPr>
        <p:spPr>
          <a:xfrm>
            <a:off x="913644" y="1836105"/>
            <a:ext cx="4822289" cy="1373245"/>
          </a:xfrm>
        </p:spPr>
        <p:txBody>
          <a:bodyPr vert="horz" lIns="91440" tIns="45720" rIns="91440" bIns="45720" rtlCol="0" anchor="t">
            <a:noAutofit/>
          </a:bodyPr>
          <a:lstStyle/>
          <a:p>
            <a:r>
              <a:rPr lang="en-US" sz="2400" b="1">
                <a:solidFill>
                  <a:schemeClr val="bg1"/>
                </a:solidFill>
              </a:rPr>
              <a:t>The Ucluelet people speak </a:t>
            </a:r>
            <a:r>
              <a:rPr lang="en-US" sz="2400" b="1" dirty="0">
                <a:solidFill>
                  <a:schemeClr val="bg1"/>
                </a:solidFill>
              </a:rPr>
              <a:t>Nuu-chah-nulth. Their language is considered endangered. As of 2015 there were only 9 fluent speakers, 75 speakers who somewhat understand, and only another 45 learning speakers. </a:t>
            </a:r>
            <a:r>
              <a:rPr lang="en-US" sz="2400" b="1">
                <a:solidFill>
                  <a:schemeClr val="bg1"/>
                </a:solidFill>
              </a:rPr>
              <a:t>Their written language is slightly different to the English language </a:t>
            </a:r>
            <a:r>
              <a:rPr lang="en-US" sz="2400" b="1" err="1">
                <a:solidFill>
                  <a:schemeClr val="bg1"/>
                </a:solidFill>
              </a:rPr>
              <a:t>eg.</a:t>
            </a:r>
            <a:r>
              <a:rPr lang="en-US" sz="2400" b="1" dirty="0">
                <a:solidFill>
                  <a:schemeClr val="bg1"/>
                </a:solidFill>
              </a:rPr>
              <a:t> </a:t>
            </a:r>
            <a:r>
              <a:rPr lang="en-US" sz="2400" b="1" err="1">
                <a:solidFill>
                  <a:schemeClr val="bg1"/>
                </a:solidFill>
                <a:ea typeface="+mn-lt"/>
                <a:cs typeface="+mn-lt"/>
              </a:rPr>
              <a:t>Yuułuʔiłʔatḥ</a:t>
            </a:r>
            <a:r>
              <a:rPr lang="en-US" sz="2400" b="1" dirty="0">
                <a:solidFill>
                  <a:schemeClr val="bg1"/>
                </a:solidFill>
                <a:ea typeface="+mn-lt"/>
                <a:cs typeface="+mn-lt"/>
              </a:rPr>
              <a:t> which means Ucluelet.</a:t>
            </a:r>
            <a:endParaRPr lang="en-US" sz="2400" b="1" dirty="0">
              <a:solidFill>
                <a:schemeClr val="bg1"/>
              </a:solidFill>
              <a:highlight>
                <a:srgbClr val="FFFF00"/>
              </a:highlight>
            </a:endParaRPr>
          </a:p>
        </p:txBody>
      </p:sp>
      <p:sp>
        <p:nvSpPr>
          <p:cNvPr id="6" name="TextBox 5">
            <a:extLst>
              <a:ext uri="{FF2B5EF4-FFF2-40B4-BE49-F238E27FC236}">
                <a16:creationId xmlns:a16="http://schemas.microsoft.com/office/drawing/2014/main" id="{4B83EA80-849A-429F-B21D-EE8FEF214C32}"/>
              </a:ext>
            </a:extLst>
          </p:cNvPr>
          <p:cNvSpPr txBox="1"/>
          <p:nvPr/>
        </p:nvSpPr>
        <p:spPr>
          <a:xfrm>
            <a:off x="4723472" y="55005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dirty="0"/>
              <a:t>(Ucluelet language)</a:t>
            </a:r>
          </a:p>
        </p:txBody>
      </p:sp>
      <p:sp>
        <p:nvSpPr>
          <p:cNvPr id="8" name="TextBox 7">
            <a:extLst>
              <a:ext uri="{FF2B5EF4-FFF2-40B4-BE49-F238E27FC236}">
                <a16:creationId xmlns:a16="http://schemas.microsoft.com/office/drawing/2014/main" id="{C1948A38-0574-45A6-B703-14C8199BDD04}"/>
              </a:ext>
            </a:extLst>
          </p:cNvPr>
          <p:cNvSpPr txBox="1"/>
          <p:nvPr/>
        </p:nvSpPr>
        <p:spPr>
          <a:xfrm>
            <a:off x="7264958" y="1838012"/>
            <a:ext cx="2743200"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i="1" dirty="0">
                <a:solidFill>
                  <a:schemeClr val="bg1"/>
                </a:solidFill>
                <a:latin typeface="Book Antiqua"/>
              </a:rPr>
              <a:t>It's horrible how their language is dying and there will soon be even less </a:t>
            </a:r>
            <a:r>
              <a:rPr lang="en-US" sz="2400" i="1">
                <a:solidFill>
                  <a:schemeClr val="bg1"/>
                </a:solidFill>
                <a:latin typeface="Book Antiqua"/>
              </a:rPr>
              <a:t>fluent speakers. </a:t>
            </a:r>
            <a:endParaRPr lang="en-US" sz="2400" i="1" dirty="0">
              <a:solidFill>
                <a:schemeClr val="bg1"/>
              </a:solidFill>
              <a:latin typeface="Book Antiqua"/>
            </a:endParaRPr>
          </a:p>
        </p:txBody>
      </p:sp>
    </p:spTree>
    <p:extLst>
      <p:ext uri="{BB962C8B-B14F-4D97-AF65-F5344CB8AC3E}">
        <p14:creationId xmlns:p14="http://schemas.microsoft.com/office/powerpoint/2010/main" val="1531839137"/>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13B7BB51-92B8-4089-8DAB-1202A4D1C6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315111"/>
            <a:ext cx="3021543" cy="1435442"/>
          </a:xfrm>
          <a:custGeom>
            <a:avLst/>
            <a:gdLst/>
            <a:ahLst/>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useBgFill="1">
        <p:nvSpPr>
          <p:cNvPr id="21" name="Rectangle 20">
            <a:extLst>
              <a:ext uri="{FF2B5EF4-FFF2-40B4-BE49-F238E27FC236}">
                <a16:creationId xmlns:a16="http://schemas.microsoft.com/office/drawing/2014/main" id="{85F55C16-BC21-49EF-A4FF-C3155BB93B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D093AA1-FE28-44EF-8510-52DE3A4F7F0E}"/>
              </a:ext>
            </a:extLst>
          </p:cNvPr>
          <p:cNvSpPr txBox="1"/>
          <p:nvPr/>
        </p:nvSpPr>
        <p:spPr>
          <a:xfrm>
            <a:off x="7526159" y="149166"/>
            <a:ext cx="1868210" cy="809745"/>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4000" b="1" i="1">
                <a:latin typeface="+mj-lt"/>
                <a:ea typeface="+mj-ea"/>
                <a:cs typeface="+mj-cs"/>
              </a:rPr>
              <a:t> Foods</a:t>
            </a:r>
            <a:endParaRPr lang="en-US" sz="4000" b="1" i="1" dirty="0">
              <a:latin typeface="+mj-lt"/>
              <a:ea typeface="+mj-ea"/>
              <a:cs typeface="+mj-cs"/>
            </a:endParaRPr>
          </a:p>
        </p:txBody>
      </p:sp>
      <p:sp>
        <p:nvSpPr>
          <p:cNvPr id="23" name="Freeform: Shape 22">
            <a:extLst>
              <a:ext uri="{FF2B5EF4-FFF2-40B4-BE49-F238E27FC236}">
                <a16:creationId xmlns:a16="http://schemas.microsoft.com/office/drawing/2014/main" id="{0C5F069E-AFE6-4825-8945-46F2918A50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6116569" cy="6858000"/>
          </a:xfrm>
          <a:custGeom>
            <a:avLst/>
            <a:gdLst>
              <a:gd name="connsiteX0" fmla="*/ 0 w 6116569"/>
              <a:gd name="connsiteY0" fmla="*/ 0 h 6879321"/>
              <a:gd name="connsiteX1" fmla="*/ 2935851 w 6116569"/>
              <a:gd name="connsiteY1" fmla="*/ 0 h 6879321"/>
              <a:gd name="connsiteX2" fmla="*/ 3238280 w 6116569"/>
              <a:gd name="connsiteY2" fmla="*/ 31980 h 6879321"/>
              <a:gd name="connsiteX3" fmla="*/ 3660541 w 6116569"/>
              <a:gd name="connsiteY3" fmla="*/ 550772 h 6879321"/>
              <a:gd name="connsiteX4" fmla="*/ 3808902 w 6116569"/>
              <a:gd name="connsiteY4" fmla="*/ 589860 h 6879321"/>
              <a:gd name="connsiteX5" fmla="*/ 4413762 w 6116569"/>
              <a:gd name="connsiteY5" fmla="*/ 625393 h 6879321"/>
              <a:gd name="connsiteX6" fmla="*/ 4567830 w 6116569"/>
              <a:gd name="connsiteY6" fmla="*/ 721333 h 6879321"/>
              <a:gd name="connsiteX7" fmla="*/ 4171247 w 6116569"/>
              <a:gd name="connsiteY7" fmla="*/ 792401 h 6879321"/>
              <a:gd name="connsiteX8" fmla="*/ 4376671 w 6116569"/>
              <a:gd name="connsiteY8" fmla="*/ 842148 h 6879321"/>
              <a:gd name="connsiteX9" fmla="*/ 4527887 w 6116569"/>
              <a:gd name="connsiteY9" fmla="*/ 813722 h 6879321"/>
              <a:gd name="connsiteX10" fmla="*/ 4633452 w 6116569"/>
              <a:gd name="connsiteY10" fmla="*/ 799508 h 6879321"/>
              <a:gd name="connsiteX11" fmla="*/ 4947293 w 6116569"/>
              <a:gd name="connsiteY11" fmla="*/ 870576 h 6879321"/>
              <a:gd name="connsiteX12" fmla="*/ 5263988 w 6116569"/>
              <a:gd name="connsiteY12" fmla="*/ 820828 h 6879321"/>
              <a:gd name="connsiteX13" fmla="*/ 5249723 w 6116569"/>
              <a:gd name="connsiteY13" fmla="*/ 895449 h 6879321"/>
              <a:gd name="connsiteX14" fmla="*/ 4744723 w 6116569"/>
              <a:gd name="connsiteY14" fmla="*/ 1197485 h 6879321"/>
              <a:gd name="connsiteX15" fmla="*/ 4767548 w 6116569"/>
              <a:gd name="connsiteY15" fmla="*/ 1346727 h 6879321"/>
              <a:gd name="connsiteX16" fmla="*/ 4539299 w 6116569"/>
              <a:gd name="connsiteY16" fmla="*/ 1421348 h 6879321"/>
              <a:gd name="connsiteX17" fmla="*/ 4607773 w 6116569"/>
              <a:gd name="connsiteY17" fmla="*/ 1485309 h 6879321"/>
              <a:gd name="connsiteX18" fmla="*/ 4579242 w 6116569"/>
              <a:gd name="connsiteY18" fmla="*/ 1535055 h 6879321"/>
              <a:gd name="connsiteX19" fmla="*/ 5278255 w 6116569"/>
              <a:gd name="connsiteY19" fmla="*/ 1609676 h 6879321"/>
              <a:gd name="connsiteX20" fmla="*/ 5771843 w 6116569"/>
              <a:gd name="connsiteY20" fmla="*/ 1630997 h 6879321"/>
              <a:gd name="connsiteX21" fmla="*/ 6105656 w 6116569"/>
              <a:gd name="connsiteY21" fmla="*/ 1748257 h 6879321"/>
              <a:gd name="connsiteX22" fmla="*/ 5691955 w 6116569"/>
              <a:gd name="connsiteY22" fmla="*/ 2167555 h 6879321"/>
              <a:gd name="connsiteX23" fmla="*/ 5475118 w 6116569"/>
              <a:gd name="connsiteY23" fmla="*/ 2348776 h 6879321"/>
              <a:gd name="connsiteX24" fmla="*/ 5826051 w 6116569"/>
              <a:gd name="connsiteY24" fmla="*/ 2291922 h 6879321"/>
              <a:gd name="connsiteX25" fmla="*/ 5552153 w 6116569"/>
              <a:gd name="connsiteY25" fmla="*/ 2597513 h 6879321"/>
              <a:gd name="connsiteX26" fmla="*/ 5603508 w 6116569"/>
              <a:gd name="connsiteY26" fmla="*/ 2647260 h 6879321"/>
              <a:gd name="connsiteX27" fmla="*/ 5700515 w 6116569"/>
              <a:gd name="connsiteY27" fmla="*/ 2679240 h 6879321"/>
              <a:gd name="connsiteX28" fmla="*/ 5246870 w 6116569"/>
              <a:gd name="connsiteY28" fmla="*/ 2888889 h 6879321"/>
              <a:gd name="connsiteX29" fmla="*/ 4836022 w 6116569"/>
              <a:gd name="connsiteY29" fmla="*/ 3169605 h 6879321"/>
              <a:gd name="connsiteX30" fmla="*/ 4736163 w 6116569"/>
              <a:gd name="connsiteY30" fmla="*/ 3233565 h 6879321"/>
              <a:gd name="connsiteX31" fmla="*/ 4853141 w 6116569"/>
              <a:gd name="connsiteY31" fmla="*/ 3233565 h 6879321"/>
              <a:gd name="connsiteX32" fmla="*/ 4944440 w 6116569"/>
              <a:gd name="connsiteY32" fmla="*/ 3226459 h 6879321"/>
              <a:gd name="connsiteX33" fmla="*/ 5109921 w 6116569"/>
              <a:gd name="connsiteY33" fmla="*/ 3283313 h 6879321"/>
              <a:gd name="connsiteX34" fmla="*/ 5694809 w 6116569"/>
              <a:gd name="connsiteY34" fmla="*/ 3141178 h 6879321"/>
              <a:gd name="connsiteX35" fmla="*/ 5566419 w 6116569"/>
              <a:gd name="connsiteY35" fmla="*/ 3301079 h 6879321"/>
              <a:gd name="connsiteX36" fmla="*/ 5415203 w 6116569"/>
              <a:gd name="connsiteY36" fmla="*/ 3397020 h 6879321"/>
              <a:gd name="connsiteX37" fmla="*/ 5612068 w 6116569"/>
              <a:gd name="connsiteY37" fmla="*/ 3432554 h 6879321"/>
              <a:gd name="connsiteX38" fmla="*/ 5206927 w 6116569"/>
              <a:gd name="connsiteY38" fmla="*/ 3599562 h 6879321"/>
              <a:gd name="connsiteX39" fmla="*/ 5301079 w 6116569"/>
              <a:gd name="connsiteY39" fmla="*/ 3723930 h 6879321"/>
              <a:gd name="connsiteX40" fmla="*/ 4507915 w 6116569"/>
              <a:gd name="connsiteY40" fmla="*/ 4306683 h 6879321"/>
              <a:gd name="connsiteX41" fmla="*/ 3982942 w 6116569"/>
              <a:gd name="connsiteY41" fmla="*/ 4587399 h 6879321"/>
              <a:gd name="connsiteX42" fmla="*/ 4185513 w 6116569"/>
              <a:gd name="connsiteY42" fmla="*/ 4541205 h 6879321"/>
              <a:gd name="connsiteX43" fmla="*/ 5212633 w 6116569"/>
              <a:gd name="connsiteY43" fmla="*/ 4455924 h 6879321"/>
              <a:gd name="connsiteX44" fmla="*/ 5312492 w 6116569"/>
              <a:gd name="connsiteY44" fmla="*/ 4473691 h 6879321"/>
              <a:gd name="connsiteX45" fmla="*/ 4596361 w 6116569"/>
              <a:gd name="connsiteY45" fmla="*/ 4818368 h 6879321"/>
              <a:gd name="connsiteX46" fmla="*/ 4873113 w 6116569"/>
              <a:gd name="connsiteY46" fmla="*/ 4885882 h 6879321"/>
              <a:gd name="connsiteX47" fmla="*/ 4935881 w 6116569"/>
              <a:gd name="connsiteY47" fmla="*/ 4914309 h 6879321"/>
              <a:gd name="connsiteX48" fmla="*/ 4873113 w 6116569"/>
              <a:gd name="connsiteY48" fmla="*/ 5003143 h 6879321"/>
              <a:gd name="connsiteX49" fmla="*/ 4721898 w 6116569"/>
              <a:gd name="connsiteY49" fmla="*/ 5095530 h 6879321"/>
              <a:gd name="connsiteX50" fmla="*/ 5132745 w 6116569"/>
              <a:gd name="connsiteY50" fmla="*/ 4949842 h 6879321"/>
              <a:gd name="connsiteX51" fmla="*/ 5101362 w 6116569"/>
              <a:gd name="connsiteY51" fmla="*/ 5081317 h 6879321"/>
              <a:gd name="connsiteX52" fmla="*/ 5138452 w 6116569"/>
              <a:gd name="connsiteY52" fmla="*/ 5198578 h 6879321"/>
              <a:gd name="connsiteX53" fmla="*/ 4904497 w 6116569"/>
              <a:gd name="connsiteY53" fmla="*/ 5362033 h 6879321"/>
              <a:gd name="connsiteX54" fmla="*/ 4579242 w 6116569"/>
              <a:gd name="connsiteY54" fmla="*/ 5674729 h 6879321"/>
              <a:gd name="connsiteX55" fmla="*/ 4253988 w 6116569"/>
              <a:gd name="connsiteY55" fmla="*/ 5884379 h 6879321"/>
              <a:gd name="connsiteX56" fmla="*/ 3985795 w 6116569"/>
              <a:gd name="connsiteY56" fmla="*/ 6069153 h 6879321"/>
              <a:gd name="connsiteX57" fmla="*/ 4231163 w 6116569"/>
              <a:gd name="connsiteY57" fmla="*/ 6030066 h 6879321"/>
              <a:gd name="connsiteX58" fmla="*/ 3814609 w 6116569"/>
              <a:gd name="connsiteY58" fmla="*/ 6317889 h 6879321"/>
              <a:gd name="connsiteX59" fmla="*/ 3751840 w 6116569"/>
              <a:gd name="connsiteY59" fmla="*/ 6339209 h 6879321"/>
              <a:gd name="connsiteX60" fmla="*/ 3089919 w 6116569"/>
              <a:gd name="connsiteY60" fmla="*/ 6563071 h 6879321"/>
              <a:gd name="connsiteX61" fmla="*/ 2961529 w 6116569"/>
              <a:gd name="connsiteY61" fmla="*/ 6662566 h 6879321"/>
              <a:gd name="connsiteX62" fmla="*/ 3107038 w 6116569"/>
              <a:gd name="connsiteY62" fmla="*/ 6673226 h 6879321"/>
              <a:gd name="connsiteX63" fmla="*/ 3594919 w 6116569"/>
              <a:gd name="connsiteY63" fmla="*/ 6591499 h 6879321"/>
              <a:gd name="connsiteX64" fmla="*/ 3261106 w 6116569"/>
              <a:gd name="connsiteY64" fmla="*/ 6726527 h 6879321"/>
              <a:gd name="connsiteX65" fmla="*/ 3620597 w 6116569"/>
              <a:gd name="connsiteY65" fmla="*/ 6740740 h 6879321"/>
              <a:gd name="connsiteX66" fmla="*/ 3703337 w 6116569"/>
              <a:gd name="connsiteY66" fmla="*/ 6826020 h 6879321"/>
              <a:gd name="connsiteX67" fmla="*/ 3689072 w 6116569"/>
              <a:gd name="connsiteY67" fmla="*/ 6879321 h 6879321"/>
              <a:gd name="connsiteX68" fmla="*/ 0 w 6116569"/>
              <a:gd name="connsiteY68" fmla="*/ 6879321 h 687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4E3E5B65-311A-43FD-934B-8791B312AD88}"/>
              </a:ext>
            </a:extLst>
          </p:cNvPr>
          <p:cNvSpPr txBox="1"/>
          <p:nvPr/>
        </p:nvSpPr>
        <p:spPr>
          <a:xfrm>
            <a:off x="6513788" y="956336"/>
            <a:ext cx="4840010" cy="311648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Aft>
                <a:spcPts val="600"/>
              </a:spcAft>
            </a:pPr>
            <a:r>
              <a:rPr lang="en-US" sz="2400" b="1"/>
              <a:t>The Ucluelet people eat mostly </a:t>
            </a:r>
            <a:r>
              <a:rPr lang="en-US" sz="2400" b="1" dirty="0"/>
              <a:t>seafood, including: salmon, herring, cod, halibut, sardines, whales, seals, sea lions, sea urchins, oysters, mussels, clams, and crab. </a:t>
            </a:r>
          </a:p>
          <a:p>
            <a:pPr>
              <a:spcAft>
                <a:spcPts val="600"/>
              </a:spcAft>
            </a:pPr>
            <a:r>
              <a:rPr lang="en-US" sz="2400" b="1" dirty="0"/>
              <a:t>Their other foods include: bear, elk, deer, wild plants, and roots</a:t>
            </a:r>
            <a:r>
              <a:rPr lang="en-US" sz="2400" dirty="0"/>
              <a:t>.</a:t>
            </a:r>
            <a:endParaRPr lang="en-US"/>
          </a:p>
        </p:txBody>
      </p:sp>
      <p:pic>
        <p:nvPicPr>
          <p:cNvPr id="7" name="Picture 7" descr="A close up of a cow&#10;&#10;Description automatically generated">
            <a:extLst>
              <a:ext uri="{FF2B5EF4-FFF2-40B4-BE49-F238E27FC236}">
                <a16:creationId xmlns:a16="http://schemas.microsoft.com/office/drawing/2014/main" id="{235C88AE-21FD-4338-8907-1247D14A3C11}"/>
              </a:ext>
            </a:extLst>
          </p:cNvPr>
          <p:cNvPicPr>
            <a:picLocks noChangeAspect="1"/>
          </p:cNvPicPr>
          <p:nvPr/>
        </p:nvPicPr>
        <p:blipFill>
          <a:blip r:embed="rId2"/>
          <a:stretch>
            <a:fillRect/>
          </a:stretch>
        </p:blipFill>
        <p:spPr>
          <a:xfrm>
            <a:off x="770428" y="3069335"/>
            <a:ext cx="3136490" cy="3154217"/>
          </a:xfrm>
          <a:prstGeom prst="rect">
            <a:avLst/>
          </a:prstGeom>
        </p:spPr>
      </p:pic>
      <p:sp>
        <p:nvSpPr>
          <p:cNvPr id="8" name="TextBox 7">
            <a:extLst>
              <a:ext uri="{FF2B5EF4-FFF2-40B4-BE49-F238E27FC236}">
                <a16:creationId xmlns:a16="http://schemas.microsoft.com/office/drawing/2014/main" id="{1944516A-8D2F-4E79-AB4B-29937E9B09F2}"/>
              </a:ext>
            </a:extLst>
          </p:cNvPr>
          <p:cNvSpPr txBox="1"/>
          <p:nvPr/>
        </p:nvSpPr>
        <p:spPr>
          <a:xfrm>
            <a:off x="6509569" y="4653027"/>
            <a:ext cx="3910779"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i="1">
                <a:latin typeface="Book Antiqua"/>
                <a:cs typeface="Browallia New"/>
              </a:rPr>
              <a:t>I love salmon. It's </a:t>
            </a:r>
            <a:r>
              <a:rPr lang="en-US" sz="2400" i="1" dirty="0">
                <a:latin typeface="Book Antiqua"/>
                <a:cs typeface="Browallia New"/>
              </a:rPr>
              <a:t>delicious. I would love to try it dried which is how they traditionally prepared their salmon.</a:t>
            </a:r>
          </a:p>
        </p:txBody>
      </p:sp>
      <p:pic>
        <p:nvPicPr>
          <p:cNvPr id="11" name="Picture 11" descr="A close up of a fish&#10;&#10;Description automatically generated">
            <a:extLst>
              <a:ext uri="{FF2B5EF4-FFF2-40B4-BE49-F238E27FC236}">
                <a16:creationId xmlns:a16="http://schemas.microsoft.com/office/drawing/2014/main" id="{21C6D3B0-3348-427F-8F17-E14AFFD320F5}"/>
              </a:ext>
            </a:extLst>
          </p:cNvPr>
          <p:cNvPicPr>
            <a:picLocks noChangeAspect="1"/>
          </p:cNvPicPr>
          <p:nvPr/>
        </p:nvPicPr>
        <p:blipFill>
          <a:blip r:embed="rId3"/>
          <a:stretch>
            <a:fillRect/>
          </a:stretch>
        </p:blipFill>
        <p:spPr>
          <a:xfrm>
            <a:off x="152400" y="1577236"/>
            <a:ext cx="4488424" cy="1478980"/>
          </a:xfrm>
          <a:prstGeom prst="rect">
            <a:avLst/>
          </a:prstGeom>
        </p:spPr>
      </p:pic>
    </p:spTree>
    <p:extLst>
      <p:ext uri="{BB962C8B-B14F-4D97-AF65-F5344CB8AC3E}">
        <p14:creationId xmlns:p14="http://schemas.microsoft.com/office/powerpoint/2010/main" val="77451835"/>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6">
            <a:extLst>
              <a:ext uri="{FF2B5EF4-FFF2-40B4-BE49-F238E27FC236}">
                <a16:creationId xmlns:a16="http://schemas.microsoft.com/office/drawing/2014/main" id="{6E4CD457-E37B-4177-94C9-92C24E732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A house with a grass field&#10;&#10;Description automatically generated">
            <a:extLst>
              <a:ext uri="{FF2B5EF4-FFF2-40B4-BE49-F238E27FC236}">
                <a16:creationId xmlns:a16="http://schemas.microsoft.com/office/drawing/2014/main" id="{B02064CB-A7AD-41AB-99E5-7CE054B0EE78}"/>
              </a:ext>
            </a:extLst>
          </p:cNvPr>
          <p:cNvPicPr>
            <a:picLocks noChangeAspect="1"/>
          </p:cNvPicPr>
          <p:nvPr/>
        </p:nvPicPr>
        <p:blipFill rotWithShape="1">
          <a:blip r:embed="rId2"/>
          <a:srcRect t="14040" b="11457"/>
          <a:stretch/>
        </p:blipFill>
        <p:spPr>
          <a:xfrm>
            <a:off x="20" y="-2500"/>
            <a:ext cx="12191980" cy="6857990"/>
          </a:xfrm>
          <a:prstGeom prst="rect">
            <a:avLst/>
          </a:prstGeom>
        </p:spPr>
      </p:pic>
      <p:sp>
        <p:nvSpPr>
          <p:cNvPr id="3" name="TextBox 2">
            <a:extLst>
              <a:ext uri="{FF2B5EF4-FFF2-40B4-BE49-F238E27FC236}">
                <a16:creationId xmlns:a16="http://schemas.microsoft.com/office/drawing/2014/main" id="{1A7EABFF-F032-4E97-A158-893619E9D2F7}"/>
              </a:ext>
            </a:extLst>
          </p:cNvPr>
          <p:cNvSpPr txBox="1"/>
          <p:nvPr/>
        </p:nvSpPr>
        <p:spPr>
          <a:xfrm>
            <a:off x="723973" y="2034242"/>
            <a:ext cx="2881745"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chemeClr val="bg1"/>
                </a:solidFill>
              </a:rPr>
              <a:t>This is a sod house </a:t>
            </a:r>
            <a:r>
              <a:rPr lang="en-US" sz="2400" b="1">
                <a:solidFill>
                  <a:schemeClr val="bg1"/>
                </a:solidFill>
              </a:rPr>
              <a:t>in which the Ucluelet people traditionally lived. </a:t>
            </a:r>
            <a:r>
              <a:rPr lang="en-US" sz="2400" b="1" dirty="0">
                <a:solidFill>
                  <a:schemeClr val="bg1"/>
                </a:solidFill>
              </a:rPr>
              <a:t>They're made of grass, soil, and wood.</a:t>
            </a:r>
          </a:p>
        </p:txBody>
      </p:sp>
      <p:sp>
        <p:nvSpPr>
          <p:cNvPr id="8" name="TextBox 7">
            <a:extLst>
              <a:ext uri="{FF2B5EF4-FFF2-40B4-BE49-F238E27FC236}">
                <a16:creationId xmlns:a16="http://schemas.microsoft.com/office/drawing/2014/main" id="{FB2E31EE-2C5D-48F4-B41F-183AE1B41F2A}"/>
              </a:ext>
            </a:extLst>
          </p:cNvPr>
          <p:cNvSpPr txBox="1"/>
          <p:nvPr/>
        </p:nvSpPr>
        <p:spPr>
          <a:xfrm>
            <a:off x="4965597" y="455048"/>
            <a:ext cx="2251588"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t>Housing </a:t>
            </a:r>
            <a:endParaRPr lang="en-US" sz="4000" b="1" dirty="0"/>
          </a:p>
        </p:txBody>
      </p:sp>
      <p:sp>
        <p:nvSpPr>
          <p:cNvPr id="9" name="TextBox 8">
            <a:extLst>
              <a:ext uri="{FF2B5EF4-FFF2-40B4-BE49-F238E27FC236}">
                <a16:creationId xmlns:a16="http://schemas.microsoft.com/office/drawing/2014/main" id="{BEF726F1-1593-4463-A6CC-8B31081B763E}"/>
              </a:ext>
            </a:extLst>
          </p:cNvPr>
          <p:cNvSpPr txBox="1"/>
          <p:nvPr/>
        </p:nvSpPr>
        <p:spPr>
          <a:xfrm>
            <a:off x="4536188" y="2083375"/>
            <a:ext cx="3701142"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i="1">
                <a:solidFill>
                  <a:schemeClr val="bg1"/>
                </a:solidFill>
                <a:latin typeface="Book Antiqua"/>
              </a:rPr>
              <a:t>This </a:t>
            </a:r>
            <a:r>
              <a:rPr lang="en-US" sz="2400" i="1" dirty="0">
                <a:solidFill>
                  <a:schemeClr val="bg1"/>
                </a:solidFill>
                <a:latin typeface="Book Antiqua"/>
              </a:rPr>
              <a:t>was great housing for the Ucluelet people at the time because those were the materials available to them.</a:t>
            </a:r>
            <a:endParaRPr lang="en-US" sz="2400" i="1">
              <a:solidFill>
                <a:schemeClr val="bg1"/>
              </a:solidFill>
            </a:endParaRPr>
          </a:p>
        </p:txBody>
      </p:sp>
    </p:spTree>
    <p:extLst>
      <p:ext uri="{BB962C8B-B14F-4D97-AF65-F5344CB8AC3E}">
        <p14:creationId xmlns:p14="http://schemas.microsoft.com/office/powerpoint/2010/main" val="2027286733"/>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A group of people posing for the camera&#10;&#10;Description automatically generated">
            <a:extLst>
              <a:ext uri="{FF2B5EF4-FFF2-40B4-BE49-F238E27FC236}">
                <a16:creationId xmlns:a16="http://schemas.microsoft.com/office/drawing/2014/main" id="{229624B0-F11B-4CA2-A49F-AF66D361153D}"/>
              </a:ext>
            </a:extLst>
          </p:cNvPr>
          <p:cNvPicPr>
            <a:picLocks noChangeAspect="1"/>
          </p:cNvPicPr>
          <p:nvPr/>
        </p:nvPicPr>
        <p:blipFill>
          <a:blip r:embed="rId2"/>
          <a:stretch>
            <a:fillRect/>
          </a:stretch>
        </p:blipFill>
        <p:spPr>
          <a:xfrm>
            <a:off x="4985046" y="3049002"/>
            <a:ext cx="7089364" cy="3752542"/>
          </a:xfrm>
          <a:prstGeom prst="rect">
            <a:avLst/>
          </a:prstGeom>
        </p:spPr>
      </p:pic>
      <p:sp>
        <p:nvSpPr>
          <p:cNvPr id="5" name="Title 1">
            <a:extLst>
              <a:ext uri="{FF2B5EF4-FFF2-40B4-BE49-F238E27FC236}">
                <a16:creationId xmlns:a16="http://schemas.microsoft.com/office/drawing/2014/main" id="{B90E2D62-CD5E-40F5-AF4D-60B4D028D4B5}"/>
              </a:ext>
            </a:extLst>
          </p:cNvPr>
          <p:cNvSpPr txBox="1">
            <a:spLocks/>
          </p:cNvSpPr>
          <p:nvPr/>
        </p:nvSpPr>
        <p:spPr>
          <a:xfrm>
            <a:off x="4871014" y="87016"/>
            <a:ext cx="6983361" cy="2965802"/>
          </a:xfrm>
          <a:prstGeom prst="rect">
            <a:avLst/>
          </a:prstGeom>
        </p:spPr>
        <p:txBody>
          <a:bodyPr>
            <a:normAutofit fontScale="97500"/>
          </a:bodyPr>
          <a:lstStyle>
            <a:lvl1pPr algn="l" defTabSz="914400" rtl="0" eaLnBrk="1" latinLnBrk="0" hangingPunct="1">
              <a:lnSpc>
                <a:spcPct val="90000"/>
              </a:lnSpc>
              <a:spcBef>
                <a:spcPct val="0"/>
              </a:spcBef>
              <a:buNone/>
              <a:defRPr sz="4000" i="0" kern="1200">
                <a:solidFill>
                  <a:schemeClr val="tx1"/>
                </a:solidFill>
                <a:latin typeface="+mj-lt"/>
                <a:ea typeface="+mj-ea"/>
                <a:cs typeface="+mj-cs"/>
              </a:defRPr>
            </a:lvl1pPr>
          </a:lstStyle>
          <a:p>
            <a:r>
              <a:rPr lang="en-US" sz="2400" b="1">
                <a:ea typeface="+mj-lt"/>
                <a:cs typeface="+mj-lt"/>
              </a:rPr>
              <a:t>The Ucluelet people had a rich tradition of hats, cloaks, body armour, and masks. They wore minimal clothing due to the warm climate of the pacific coastal area. Much of their everyday clothing was made from cedar fibre.</a:t>
            </a:r>
          </a:p>
        </p:txBody>
      </p:sp>
      <p:sp>
        <p:nvSpPr>
          <p:cNvPr id="7" name="Text Placeholder 3">
            <a:extLst>
              <a:ext uri="{FF2B5EF4-FFF2-40B4-BE49-F238E27FC236}">
                <a16:creationId xmlns:a16="http://schemas.microsoft.com/office/drawing/2014/main" id="{21269AF5-E711-42CA-96FD-0CA60112C745}"/>
              </a:ext>
            </a:extLst>
          </p:cNvPr>
          <p:cNvSpPr txBox="1">
            <a:spLocks/>
          </p:cNvSpPr>
          <p:nvPr/>
        </p:nvSpPr>
        <p:spPr>
          <a:xfrm>
            <a:off x="235775" y="3922615"/>
            <a:ext cx="3886200" cy="2468880"/>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i="1">
                <a:latin typeface="Book Antiqua"/>
                <a:ea typeface="+mn-lt"/>
                <a:cs typeface="+mn-lt"/>
              </a:rPr>
              <a:t>I noticed that the Ucluelet people wore different clothing to some of the indigenous groups further north in colder regions where they wear furs and skins</a:t>
            </a:r>
            <a:r>
              <a:rPr lang="en-US" sz="2400">
                <a:latin typeface="Book Antiqua"/>
                <a:ea typeface="+mn-lt"/>
                <a:cs typeface="+mn-lt"/>
              </a:rPr>
              <a:t>.</a:t>
            </a:r>
            <a:endParaRPr lang="en-US" sz="2400" dirty="0">
              <a:latin typeface="Book Antiqua"/>
              <a:ea typeface="+mn-lt"/>
              <a:cs typeface="+mn-lt"/>
            </a:endParaRPr>
          </a:p>
          <a:p>
            <a:endParaRPr lang="en-US" dirty="0">
              <a:ea typeface="+mn-lt"/>
              <a:cs typeface="+mn-lt"/>
            </a:endParaRPr>
          </a:p>
          <a:p>
            <a:endParaRPr lang="en-US" dirty="0">
              <a:ea typeface="+mn-lt"/>
              <a:cs typeface="+mn-lt"/>
            </a:endParaRPr>
          </a:p>
        </p:txBody>
      </p:sp>
      <p:sp>
        <p:nvSpPr>
          <p:cNvPr id="8" name="TextBox 7">
            <a:extLst>
              <a:ext uri="{FF2B5EF4-FFF2-40B4-BE49-F238E27FC236}">
                <a16:creationId xmlns:a16="http://schemas.microsoft.com/office/drawing/2014/main" id="{C3513EBF-C846-4555-B16F-D92736CC7D75}"/>
              </a:ext>
            </a:extLst>
          </p:cNvPr>
          <p:cNvSpPr txBox="1"/>
          <p:nvPr/>
        </p:nvSpPr>
        <p:spPr>
          <a:xfrm>
            <a:off x="1995949" y="1369140"/>
            <a:ext cx="2251588"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t>Clothing </a:t>
            </a:r>
            <a:endParaRPr lang="en-US" sz="4000" b="1" dirty="0"/>
          </a:p>
        </p:txBody>
      </p:sp>
      <p:pic>
        <p:nvPicPr>
          <p:cNvPr id="9" name="Picture 9" descr="A picture containing outdoor, clothing, horse, standing&#10;&#10;Description automatically generated">
            <a:extLst>
              <a:ext uri="{FF2B5EF4-FFF2-40B4-BE49-F238E27FC236}">
                <a16:creationId xmlns:a16="http://schemas.microsoft.com/office/drawing/2014/main" id="{62D98D50-C1B1-410E-8D88-FBC75CABB9FA}"/>
              </a:ext>
            </a:extLst>
          </p:cNvPr>
          <p:cNvPicPr>
            <a:picLocks noChangeAspect="1"/>
          </p:cNvPicPr>
          <p:nvPr/>
        </p:nvPicPr>
        <p:blipFill>
          <a:blip r:embed="rId3"/>
          <a:stretch>
            <a:fillRect/>
          </a:stretch>
        </p:blipFill>
        <p:spPr>
          <a:xfrm>
            <a:off x="241966" y="91716"/>
            <a:ext cx="1212133" cy="3380761"/>
          </a:xfrm>
          <a:prstGeom prst="rect">
            <a:avLst/>
          </a:prstGeom>
        </p:spPr>
      </p:pic>
    </p:spTree>
    <p:extLst>
      <p:ext uri="{BB962C8B-B14F-4D97-AF65-F5344CB8AC3E}">
        <p14:creationId xmlns:p14="http://schemas.microsoft.com/office/powerpoint/2010/main" val="620117523"/>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520FCF-32C8-4CAA-93BE-0294DF90CA10}"/>
              </a:ext>
            </a:extLst>
          </p:cNvPr>
          <p:cNvSpPr txBox="1"/>
          <p:nvPr/>
        </p:nvSpPr>
        <p:spPr>
          <a:xfrm>
            <a:off x="4158343" y="182249"/>
            <a:ext cx="387531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t>Spiritual Beliefs</a:t>
            </a:r>
          </a:p>
        </p:txBody>
      </p:sp>
      <p:sp>
        <p:nvSpPr>
          <p:cNvPr id="3" name="TextBox 2">
            <a:extLst>
              <a:ext uri="{FF2B5EF4-FFF2-40B4-BE49-F238E27FC236}">
                <a16:creationId xmlns:a16="http://schemas.microsoft.com/office/drawing/2014/main" id="{9BC77BBB-18F0-4213-B509-5DABC6D23C04}"/>
              </a:ext>
            </a:extLst>
          </p:cNvPr>
          <p:cNvSpPr txBox="1"/>
          <p:nvPr/>
        </p:nvSpPr>
        <p:spPr>
          <a:xfrm>
            <a:off x="209397" y="876460"/>
            <a:ext cx="4050604"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chemeClr val="bg1"/>
                </a:solidFill>
              </a:rPr>
              <a:t>They belive there is a creator and spirits whose powers bring peace and fortune. Every life form has a spirit and should be respected and appreciated. Shamans ensured the spiritual health of the people. They also restored the balance to their bodies, and even lost souls.</a:t>
            </a:r>
          </a:p>
        </p:txBody>
      </p:sp>
      <p:sp>
        <p:nvSpPr>
          <p:cNvPr id="4" name="TextBox 3">
            <a:extLst>
              <a:ext uri="{FF2B5EF4-FFF2-40B4-BE49-F238E27FC236}">
                <a16:creationId xmlns:a16="http://schemas.microsoft.com/office/drawing/2014/main" id="{C9146C9D-F778-4A9B-9F90-DF616EE01579}"/>
              </a:ext>
            </a:extLst>
          </p:cNvPr>
          <p:cNvSpPr txBox="1"/>
          <p:nvPr/>
        </p:nvSpPr>
        <p:spPr>
          <a:xfrm>
            <a:off x="8558981" y="165181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sp>
        <p:nvSpPr>
          <p:cNvPr id="6" name="TextBox 5">
            <a:extLst>
              <a:ext uri="{FF2B5EF4-FFF2-40B4-BE49-F238E27FC236}">
                <a16:creationId xmlns:a16="http://schemas.microsoft.com/office/drawing/2014/main" id="{99DC4172-45D1-4312-8904-A281D5750E6F}"/>
              </a:ext>
            </a:extLst>
          </p:cNvPr>
          <p:cNvSpPr txBox="1"/>
          <p:nvPr/>
        </p:nvSpPr>
        <p:spPr>
          <a:xfrm>
            <a:off x="8360551" y="891114"/>
            <a:ext cx="3604591"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i="1">
                <a:solidFill>
                  <a:schemeClr val="bg1"/>
                </a:solidFill>
                <a:latin typeface="Book Antiqua"/>
              </a:rPr>
              <a:t>All life forms </a:t>
            </a:r>
            <a:r>
              <a:rPr lang="en-US" sz="2400" i="1" dirty="0">
                <a:solidFill>
                  <a:schemeClr val="bg1"/>
                </a:solidFill>
                <a:latin typeface="Book Antiqua"/>
              </a:rPr>
              <a:t>have a spirit and should be respected and appreciated. </a:t>
            </a:r>
            <a:endParaRPr lang="en-US" i="1">
              <a:solidFill>
                <a:schemeClr val="bg1"/>
              </a:solidFill>
            </a:endParaRPr>
          </a:p>
          <a:p>
            <a:endParaRPr lang="en-US" sz="2400" i="1" dirty="0">
              <a:solidFill>
                <a:schemeClr val="bg1"/>
              </a:solidFill>
              <a:latin typeface="Book Antiqua"/>
            </a:endParaRPr>
          </a:p>
          <a:p>
            <a:r>
              <a:rPr lang="en-US" sz="2400" i="1" dirty="0">
                <a:solidFill>
                  <a:schemeClr val="bg1"/>
                </a:solidFill>
                <a:latin typeface="Book Antiqua"/>
              </a:rPr>
              <a:t>*Fun fact* </a:t>
            </a:r>
            <a:endParaRPr lang="en-US" i="1">
              <a:solidFill>
                <a:schemeClr val="bg1"/>
              </a:solidFill>
              <a:latin typeface="Century Gothic"/>
            </a:endParaRPr>
          </a:p>
          <a:p>
            <a:r>
              <a:rPr lang="en-US" sz="2400" i="1" dirty="0">
                <a:solidFill>
                  <a:schemeClr val="bg1"/>
                </a:solidFill>
                <a:latin typeface="Book Antiqua"/>
              </a:rPr>
              <a:t>The Canadian black bear is their tribe's spirit animal.</a:t>
            </a:r>
            <a:endParaRPr lang="en-US" i="1">
              <a:solidFill>
                <a:schemeClr val="bg1"/>
              </a:solidFill>
            </a:endParaRPr>
          </a:p>
        </p:txBody>
      </p:sp>
    </p:spTree>
    <p:extLst>
      <p:ext uri="{BB962C8B-B14F-4D97-AF65-F5344CB8AC3E}">
        <p14:creationId xmlns:p14="http://schemas.microsoft.com/office/powerpoint/2010/main" val="3502215410"/>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8">
            <a:extLst>
              <a:ext uri="{FF2B5EF4-FFF2-40B4-BE49-F238E27FC236}">
                <a16:creationId xmlns:a16="http://schemas.microsoft.com/office/drawing/2014/main" id="{6E4CD457-E37B-4177-94C9-92C24E732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person standing next to a body of water&#10;&#10;Description automatically generated">
            <a:extLst>
              <a:ext uri="{FF2B5EF4-FFF2-40B4-BE49-F238E27FC236}">
                <a16:creationId xmlns:a16="http://schemas.microsoft.com/office/drawing/2014/main" id="{DA93C134-F39E-45FF-B28B-7C9A46717D4E}"/>
              </a:ext>
            </a:extLst>
          </p:cNvPr>
          <p:cNvPicPr>
            <a:picLocks noGrp="1" noChangeAspect="1"/>
          </p:cNvPicPr>
          <p:nvPr>
            <p:ph idx="1"/>
          </p:nvPr>
        </p:nvPicPr>
        <p:blipFill rotWithShape="1">
          <a:blip r:embed="rId2"/>
          <a:srcRect/>
          <a:stretch/>
        </p:blipFill>
        <p:spPr>
          <a:xfrm>
            <a:off x="20" y="10"/>
            <a:ext cx="12191980" cy="6857990"/>
          </a:xfrm>
          <a:prstGeom prst="rect">
            <a:avLst/>
          </a:prstGeom>
        </p:spPr>
      </p:pic>
      <p:sp>
        <p:nvSpPr>
          <p:cNvPr id="9" name="TextBox 8">
            <a:extLst>
              <a:ext uri="{FF2B5EF4-FFF2-40B4-BE49-F238E27FC236}">
                <a16:creationId xmlns:a16="http://schemas.microsoft.com/office/drawing/2014/main" id="{927950C0-0CBD-435F-BE9A-7B4168EE5BAC}"/>
              </a:ext>
            </a:extLst>
          </p:cNvPr>
          <p:cNvSpPr txBox="1"/>
          <p:nvPr/>
        </p:nvSpPr>
        <p:spPr>
          <a:xfrm>
            <a:off x="7640279" y="800186"/>
            <a:ext cx="1698523"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t>Music </a:t>
            </a:r>
            <a:endParaRPr lang="en-US" sz="4000" dirty="0"/>
          </a:p>
        </p:txBody>
      </p:sp>
      <p:sp>
        <p:nvSpPr>
          <p:cNvPr id="11" name="TextBox 10">
            <a:extLst>
              <a:ext uri="{FF2B5EF4-FFF2-40B4-BE49-F238E27FC236}">
                <a16:creationId xmlns:a16="http://schemas.microsoft.com/office/drawing/2014/main" id="{E9EB0BC1-EF70-41A8-96F2-C8EE98665AA0}"/>
              </a:ext>
            </a:extLst>
          </p:cNvPr>
          <p:cNvSpPr txBox="1"/>
          <p:nvPr/>
        </p:nvSpPr>
        <p:spPr>
          <a:xfrm>
            <a:off x="6002592" y="1860754"/>
            <a:ext cx="4967748"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t>Chanting and singing were a big part of the Ucluelet history. They also made instruments </a:t>
            </a:r>
            <a:r>
              <a:rPr lang="en-US" sz="2400" b="1"/>
              <a:t>from carved wood and </a:t>
            </a:r>
            <a:r>
              <a:rPr lang="en-US" sz="2400" b="1" dirty="0"/>
              <a:t>animal hides such as drums and rattles</a:t>
            </a:r>
            <a:endParaRPr lang="en-US" dirty="0"/>
          </a:p>
        </p:txBody>
      </p:sp>
      <p:sp>
        <p:nvSpPr>
          <p:cNvPr id="2" name="TextBox 1">
            <a:extLst>
              <a:ext uri="{FF2B5EF4-FFF2-40B4-BE49-F238E27FC236}">
                <a16:creationId xmlns:a16="http://schemas.microsoft.com/office/drawing/2014/main" id="{73C62256-7196-465A-9F85-7C1FE1634ACE}"/>
              </a:ext>
            </a:extLst>
          </p:cNvPr>
          <p:cNvSpPr txBox="1"/>
          <p:nvPr/>
        </p:nvSpPr>
        <p:spPr>
          <a:xfrm>
            <a:off x="6096000" y="5551714"/>
            <a:ext cx="593271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i="1">
                <a:latin typeface="Book Antiqua"/>
              </a:rPr>
              <a:t>I play piano and sing so music is a big part of my life. I appreciate that they use music to express themselves just like I do.</a:t>
            </a:r>
          </a:p>
        </p:txBody>
      </p:sp>
    </p:spTree>
    <p:extLst>
      <p:ext uri="{BB962C8B-B14F-4D97-AF65-F5344CB8AC3E}">
        <p14:creationId xmlns:p14="http://schemas.microsoft.com/office/powerpoint/2010/main" val="3234273606"/>
      </p:ext>
    </p:extLst>
  </p:cSld>
  <p:clrMapOvr>
    <a:masterClrMapping/>
  </p:clrMapOvr>
  <p:transition spd="slow">
    <p:push dir="u"/>
  </p:transition>
</p:sld>
</file>

<file path=ppt/theme/theme1.xml><?xml version="1.0" encoding="utf-8"?>
<a:theme xmlns:a="http://schemas.openxmlformats.org/drawingml/2006/main" name="BrushVTI">
  <a:themeElements>
    <a:clrScheme name="AnalogousFromDarkSeedLeftStep">
      <a:dk1>
        <a:srgbClr val="000000"/>
      </a:dk1>
      <a:lt1>
        <a:srgbClr val="FFFFFF"/>
      </a:lt1>
      <a:dk2>
        <a:srgbClr val="412428"/>
      </a:dk2>
      <a:lt2>
        <a:srgbClr val="E2E4E8"/>
      </a:lt2>
      <a:accent1>
        <a:srgbClr val="CB9924"/>
      </a:accent1>
      <a:accent2>
        <a:srgbClr val="D54D17"/>
      </a:accent2>
      <a:accent3>
        <a:srgbClr val="E72943"/>
      </a:accent3>
      <a:accent4>
        <a:srgbClr val="D51780"/>
      </a:accent4>
      <a:accent5>
        <a:srgbClr val="E729E1"/>
      </a:accent5>
      <a:accent6>
        <a:srgbClr val="8C17D5"/>
      </a:accent6>
      <a:hlink>
        <a:srgbClr val="C044A8"/>
      </a:hlink>
      <a:folHlink>
        <a:srgbClr val="7F7F7F"/>
      </a:folHlink>
    </a:clrScheme>
    <a:fontScheme name="Custom 3">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docProps/app.xml><?xml version="1.0" encoding="utf-8"?>
<Properties xmlns="http://schemas.openxmlformats.org/officeDocument/2006/extended-properties" xmlns:vt="http://schemas.openxmlformats.org/officeDocument/2006/docPropsVTypes">
  <Template>office theme</Template>
  <TotalTime>7</TotalTime>
  <Words>1540</Words>
  <Application>Microsoft Macintosh PowerPoint</Application>
  <PresentationFormat>Widescreen</PresentationFormat>
  <Paragraphs>106</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Arial Black</vt:lpstr>
      <vt:lpstr>Book Antiqua</vt:lpstr>
      <vt:lpstr>Century Gothic</vt:lpstr>
      <vt:lpstr>BrushVTI</vt:lpstr>
      <vt:lpstr>Ucluelet First Nations</vt:lpstr>
      <vt:lpstr>PowerPoint Presentation</vt:lpstr>
      <vt:lpstr>PowerPoint Presentation</vt:lpstr>
      <vt:lpstr>Nuu-chah-nulth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Microsoft Office User</cp:lastModifiedBy>
  <cp:revision>2995</cp:revision>
  <dcterms:created xsi:type="dcterms:W3CDTF">2020-09-17T20:58:05Z</dcterms:created>
  <dcterms:modified xsi:type="dcterms:W3CDTF">2020-09-23T22:25:12Z</dcterms:modified>
</cp:coreProperties>
</file>