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sldIdLst>
    <p:sldId id="256" r:id="rId2"/>
    <p:sldId id="257" r:id="rId3"/>
    <p:sldId id="258" r:id="rId4"/>
    <p:sldId id="260" r:id="rId5"/>
    <p:sldId id="259"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omi Prem" initials="NP" lastIdx="1" clrIdx="0">
    <p:extLst>
      <p:ext uri="{19B8F6BF-5375-455C-9EA6-DF929625EA0E}">
        <p15:presenceInfo xmlns:p15="http://schemas.microsoft.com/office/powerpoint/2012/main" userId="bb4a927afa65451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204ED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16" autoAdjust="0"/>
    <p:restoredTop sz="94660"/>
  </p:normalViewPr>
  <p:slideViewPr>
    <p:cSldViewPr snapToGrid="0">
      <p:cViewPr varScale="1">
        <p:scale>
          <a:sx n="102" d="100"/>
          <a:sy n="102" d="100"/>
        </p:scale>
        <p:origin x="432"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1/20/21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197499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1/20/21</a:t>
            </a:fld>
            <a:endParaRPr lang="en-US" dirty="0"/>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4769885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1/20/21</a:t>
            </a:fld>
            <a:endParaRPr lang="en-US" dirty="0"/>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9079947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1/20/21</a:t>
            </a:fld>
            <a:endParaRPr lang="en-US" dirty="0"/>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dirty="0"/>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2150442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1/20/21</a:t>
            </a:fld>
            <a:endParaRPr lang="en-US" dirty="0"/>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dirty="0"/>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8458044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1/20/21</a:t>
            </a:fld>
            <a:endParaRPr lang="en-US" dirty="0"/>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dirty="0"/>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5481074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1/20/21</a:t>
            </a:fld>
            <a:endParaRPr lang="en-US" dirty="0"/>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dirty="0"/>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8258109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1/20/21</a:t>
            </a:fld>
            <a:endParaRPr lang="en-US" dirty="0"/>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dirty="0"/>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847817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1/20/21</a:t>
            </a:fld>
            <a:endParaRPr lang="en-US" dirty="0"/>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6311706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1/20/21</a:t>
            </a:fld>
            <a:endParaRPr lang="en-US" dirty="0"/>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dirty="0"/>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34319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1/20/21</a:t>
            </a:fld>
            <a:endParaRPr lang="en-US" dirty="0"/>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dirty="0"/>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75837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38000">
              <a:srgbClr val="D6E5E7"/>
            </a:gs>
            <a:gs pos="85000">
              <a:schemeClr val="accent3">
                <a:lumMod val="75000"/>
              </a:schemeClr>
            </a:gs>
            <a:gs pos="98000">
              <a:schemeClr val="accent3">
                <a:lumMod val="50000"/>
              </a:schemeClr>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1/20/21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96994881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693" r:id="rId6"/>
    <p:sldLayoutId id="2147483689" r:id="rId7"/>
    <p:sldLayoutId id="2147483690" r:id="rId8"/>
    <p:sldLayoutId id="2147483691" r:id="rId9"/>
    <p:sldLayoutId id="2147483692" r:id="rId10"/>
    <p:sldLayoutId id="2147483694"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829215-4F1C-45DF-B68B-E372C0EE7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See the source image">
            <a:extLst>
              <a:ext uri="{FF2B5EF4-FFF2-40B4-BE49-F238E27FC236}">
                <a16:creationId xmlns:a16="http://schemas.microsoft.com/office/drawing/2014/main" id="{D3AF5D13-D42B-4840-BB9A-AE7BDD30E6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3" t="6134" r="-193" b="15407"/>
          <a:stretch/>
        </p:blipFill>
        <p:spPr bwMode="auto">
          <a:xfrm>
            <a:off x="-128941" y="0"/>
            <a:ext cx="12280696" cy="6972300"/>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Shape 10">
            <a:extLst>
              <a:ext uri="{FF2B5EF4-FFF2-40B4-BE49-F238E27FC236}">
                <a16:creationId xmlns:a16="http://schemas.microsoft.com/office/drawing/2014/main" id="{264D4509-EFC8-4812-861A-783863BFC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70902" y="1823454"/>
            <a:ext cx="5531319"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79AAB1"/>
          </a:solidFill>
          <a:ln w="12700"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CF45519D-3590-4CFC-9148-91E085D716B6}"/>
              </a:ext>
            </a:extLst>
          </p:cNvPr>
          <p:cNvSpPr>
            <a:spLocks noGrp="1"/>
          </p:cNvSpPr>
          <p:nvPr>
            <p:ph type="ctrTitle"/>
          </p:nvPr>
        </p:nvSpPr>
        <p:spPr>
          <a:xfrm>
            <a:off x="6011407" y="2672593"/>
            <a:ext cx="5650308" cy="1463979"/>
          </a:xfrm>
          <a:effectLst>
            <a:outerShdw blurRad="50800" dist="50800" dir="5400000" algn="ctr" rotWithShape="0">
              <a:srgbClr val="000000">
                <a:alpha val="94000"/>
              </a:srgbClr>
            </a:outerShdw>
            <a:reflection stA="36000" endPos="89000" dir="5400000" sy="-100000" algn="bl" rotWithShape="0"/>
            <a:softEdge rad="0"/>
          </a:effectLst>
        </p:spPr>
        <p:txBody>
          <a:bodyPr>
            <a:noAutofit/>
          </a:bodyPr>
          <a:lstStyle/>
          <a:p>
            <a:pPr algn="ctr"/>
            <a:r>
              <a:rPr lang="en-CA" sz="4400" b="1" dirty="0">
                <a:solidFill>
                  <a:srgbClr val="FF0000"/>
                </a:solidFill>
              </a:rPr>
              <a:t>CREATING CHANGE</a:t>
            </a:r>
            <a:br>
              <a:rPr lang="en-CA" sz="4400" b="1" dirty="0"/>
            </a:br>
            <a:r>
              <a:rPr lang="en-CA" sz="4400" b="1" dirty="0">
                <a:solidFill>
                  <a:srgbClr val="FF0000"/>
                </a:solidFill>
              </a:rPr>
              <a:t>LEADERSHIP</a:t>
            </a:r>
          </a:p>
        </p:txBody>
      </p:sp>
      <p:sp>
        <p:nvSpPr>
          <p:cNvPr id="3" name="Subtitle 2">
            <a:extLst>
              <a:ext uri="{FF2B5EF4-FFF2-40B4-BE49-F238E27FC236}">
                <a16:creationId xmlns:a16="http://schemas.microsoft.com/office/drawing/2014/main" id="{25645E91-5EF6-4B6D-8496-EC4E0F8D6336}"/>
              </a:ext>
            </a:extLst>
          </p:cNvPr>
          <p:cNvSpPr>
            <a:spLocks noGrp="1"/>
          </p:cNvSpPr>
          <p:nvPr>
            <p:ph type="subTitle" idx="1"/>
          </p:nvPr>
        </p:nvSpPr>
        <p:spPr>
          <a:xfrm>
            <a:off x="7268365" y="4671905"/>
            <a:ext cx="3136392" cy="627611"/>
          </a:xfrm>
        </p:spPr>
        <p:txBody>
          <a:bodyPr>
            <a:normAutofit fontScale="47500" lnSpcReduction="20000"/>
          </a:bodyPr>
          <a:lstStyle/>
          <a:p>
            <a:pPr algn="ctr"/>
            <a:r>
              <a:rPr lang="en-CA" sz="5000" dirty="0"/>
              <a:t>2021/22 Credited Class</a:t>
            </a:r>
          </a:p>
        </p:txBody>
      </p:sp>
      <p:pic>
        <p:nvPicPr>
          <p:cNvPr id="4" name="Audio 3">
            <a:hlinkClick r:id="" action="ppaction://media"/>
            <a:extLst>
              <a:ext uri="{FF2B5EF4-FFF2-40B4-BE49-F238E27FC236}">
                <a16:creationId xmlns:a16="http://schemas.microsoft.com/office/drawing/2014/main" id="{2FA888D5-E44B-B740-B6BE-C6B7A23CF07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6919961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00" advTm="6552">
        <p14:prism/>
      </p:transition>
    </mc:Choice>
    <mc:Fallback>
      <p:transition spd="slow" advTm="65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9E459-6CC5-4FEB-86CF-67C3262D3C8B}"/>
              </a:ext>
            </a:extLst>
          </p:cNvPr>
          <p:cNvSpPr>
            <a:spLocks noGrp="1"/>
          </p:cNvSpPr>
          <p:nvPr>
            <p:ph type="title"/>
          </p:nvPr>
        </p:nvSpPr>
        <p:spPr>
          <a:xfrm>
            <a:off x="1290180" y="365125"/>
            <a:ext cx="10063619" cy="1325563"/>
          </a:xfrm>
        </p:spPr>
        <p:txBody>
          <a:bodyPr/>
          <a:lstStyle/>
          <a:p>
            <a:r>
              <a:rPr lang="en-CA" b="1" dirty="0">
                <a:solidFill>
                  <a:schemeClr val="bg1"/>
                </a:solidFill>
              </a:rPr>
              <a:t>What is Creating Change/Leadership?</a:t>
            </a:r>
          </a:p>
        </p:txBody>
      </p:sp>
      <p:sp>
        <p:nvSpPr>
          <p:cNvPr id="3" name="Content Placeholder 2">
            <a:extLst>
              <a:ext uri="{FF2B5EF4-FFF2-40B4-BE49-F238E27FC236}">
                <a16:creationId xmlns:a16="http://schemas.microsoft.com/office/drawing/2014/main" id="{B658E1C1-98C5-4D27-B0C2-C61C4DB5C1D0}"/>
              </a:ext>
            </a:extLst>
          </p:cNvPr>
          <p:cNvSpPr>
            <a:spLocks noGrp="1"/>
          </p:cNvSpPr>
          <p:nvPr>
            <p:ph idx="1"/>
          </p:nvPr>
        </p:nvSpPr>
        <p:spPr>
          <a:xfrm>
            <a:off x="350728" y="1714801"/>
            <a:ext cx="11625372" cy="4251960"/>
          </a:xfrm>
        </p:spPr>
        <p:txBody>
          <a:bodyPr/>
          <a:lstStyle/>
          <a:p>
            <a:pPr marL="0" indent="0">
              <a:buNone/>
            </a:pPr>
            <a:r>
              <a:rPr lang="en-CA" dirty="0"/>
              <a:t>This year, it is a club in which we learn how to create positive and meaningful changes in ourselves, our school and our community.  In developing leadership skills, we can effectively work together to impact others for the better. In 2021/22, this course will be for anyone who would like to improve themselves, their surroundings, and is willing to take the leap to do so. If numbers are strong, it will be offered in the timetable </a:t>
            </a:r>
            <a:r>
              <a:rPr lang="en-CA" sz="2400" dirty="0">
                <a:solidFill>
                  <a:schemeClr val="tx1">
                    <a:lumMod val="50000"/>
                    <a:lumOff val="50000"/>
                  </a:schemeClr>
                </a:solidFill>
              </a:rPr>
              <a:t>(Focus: Personal Development)</a:t>
            </a:r>
            <a:r>
              <a:rPr lang="en-CA" dirty="0"/>
              <a:t> as well as outside the timetable </a:t>
            </a:r>
            <a:r>
              <a:rPr lang="en-CA" sz="2400" dirty="0">
                <a:solidFill>
                  <a:schemeClr val="tx1">
                    <a:lumMod val="50000"/>
                    <a:lumOff val="50000"/>
                  </a:schemeClr>
                </a:solidFill>
              </a:rPr>
              <a:t>(Focus: School and Community ).</a:t>
            </a:r>
          </a:p>
        </p:txBody>
      </p:sp>
      <p:pic>
        <p:nvPicPr>
          <p:cNvPr id="5122" name="Picture 2">
            <a:extLst>
              <a:ext uri="{FF2B5EF4-FFF2-40B4-BE49-F238E27FC236}">
                <a16:creationId xmlns:a16="http://schemas.microsoft.com/office/drawing/2014/main" id="{0BF923C8-09A9-4EE7-8F22-05B85F5B0E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3667" y="5147676"/>
            <a:ext cx="2730674" cy="14944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6" name="Picture 6">
            <a:extLst>
              <a:ext uri="{FF2B5EF4-FFF2-40B4-BE49-F238E27FC236}">
                <a16:creationId xmlns:a16="http://schemas.microsoft.com/office/drawing/2014/main" id="{CF9062DD-6F74-4E12-8602-FD34794343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7595" y="4634724"/>
            <a:ext cx="3197355" cy="2007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Audio 3">
            <a:hlinkClick r:id="" action="ppaction://media"/>
            <a:extLst>
              <a:ext uri="{FF2B5EF4-FFF2-40B4-BE49-F238E27FC236}">
                <a16:creationId xmlns:a16="http://schemas.microsoft.com/office/drawing/2014/main" id="{81ED7597-3177-DD40-A6DF-68A24F30204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629601349"/>
      </p:ext>
    </p:extLst>
  </p:cSld>
  <p:clrMapOvr>
    <a:masterClrMapping/>
  </p:clrMapOvr>
  <mc:AlternateContent xmlns:mc="http://schemas.openxmlformats.org/markup-compatibility/2006">
    <mc:Choice xmlns:p14="http://schemas.microsoft.com/office/powerpoint/2010/main" Requires="p14">
      <p:transition spd="slow" p14:dur="1200" advTm="49965">
        <p14:prism/>
      </p:transition>
    </mc:Choice>
    <mc:Fallback>
      <p:transition spd="slow" advTm="499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5FCCB-4DA6-4076-8C12-9EA83A9F5085}"/>
              </a:ext>
            </a:extLst>
          </p:cNvPr>
          <p:cNvSpPr>
            <a:spLocks noGrp="1"/>
          </p:cNvSpPr>
          <p:nvPr>
            <p:ph type="title"/>
          </p:nvPr>
        </p:nvSpPr>
        <p:spPr>
          <a:xfrm>
            <a:off x="436526" y="243796"/>
            <a:ext cx="10980708" cy="1325563"/>
          </a:xfrm>
        </p:spPr>
        <p:txBody>
          <a:bodyPr>
            <a:normAutofit fontScale="90000"/>
          </a:bodyPr>
          <a:lstStyle/>
          <a:p>
            <a:r>
              <a:rPr lang="en-CA" b="1" dirty="0">
                <a:solidFill>
                  <a:schemeClr val="bg1"/>
                </a:solidFill>
              </a:rPr>
              <a:t>Why is Creating Change/Leadership Important?</a:t>
            </a:r>
          </a:p>
        </p:txBody>
      </p:sp>
      <p:sp>
        <p:nvSpPr>
          <p:cNvPr id="3" name="Content Placeholder 2">
            <a:extLst>
              <a:ext uri="{FF2B5EF4-FFF2-40B4-BE49-F238E27FC236}">
                <a16:creationId xmlns:a16="http://schemas.microsoft.com/office/drawing/2014/main" id="{271E79F7-1CF5-48AB-BFF9-EA82B7C4E2E3}"/>
              </a:ext>
            </a:extLst>
          </p:cNvPr>
          <p:cNvSpPr>
            <a:spLocks noGrp="1"/>
          </p:cNvSpPr>
          <p:nvPr>
            <p:ph idx="1"/>
          </p:nvPr>
        </p:nvSpPr>
        <p:spPr>
          <a:xfrm>
            <a:off x="601250" y="1962634"/>
            <a:ext cx="8740974" cy="4626056"/>
          </a:xfrm>
        </p:spPr>
        <p:txBody>
          <a:bodyPr>
            <a:noAutofit/>
          </a:bodyPr>
          <a:lstStyle/>
          <a:p>
            <a:pPr marL="0" indent="0">
              <a:buNone/>
            </a:pPr>
            <a:r>
              <a:rPr lang="en-CA" sz="2400" dirty="0"/>
              <a:t>It’s evident that positive change is needed, especially due to what has happened over the last year: COVID-19, Black Lives Matter, Indigenous Recognition, and the crazy political instability. We seen how broken we are as humans and how vulnerable we can be. We’re not perfect and far from it. We often hear the statement, </a:t>
            </a:r>
            <a:r>
              <a:rPr lang="en-CA" sz="2400" dirty="0">
                <a:solidFill>
                  <a:schemeClr val="tx1">
                    <a:lumMod val="50000"/>
                    <a:lumOff val="50000"/>
                  </a:schemeClr>
                </a:solidFill>
              </a:rPr>
              <a:t>“Change the world.”</a:t>
            </a:r>
            <a:r>
              <a:rPr lang="en-CA" sz="2400" dirty="0"/>
              <a:t> But what we might not realize is that change starts small; in ourselves, our homes and community. It’s the small things we do that add up. We can’t stand by and expect things to change on their own. Fortunately, we don’t need to be on top to fix the foundation. If you want to make changes for the better than this course is for you: build </a:t>
            </a:r>
            <a:r>
              <a:rPr lang="en-CA" sz="2400" dirty="0">
                <a:solidFill>
                  <a:srgbClr val="FF0000"/>
                </a:solidFill>
              </a:rPr>
              <a:t>confidence</a:t>
            </a:r>
            <a:r>
              <a:rPr lang="en-CA" sz="2400" dirty="0"/>
              <a:t>, take a </a:t>
            </a:r>
            <a:r>
              <a:rPr lang="en-CA" sz="2400" dirty="0">
                <a:solidFill>
                  <a:srgbClr val="FF0000"/>
                </a:solidFill>
              </a:rPr>
              <a:t>stand</a:t>
            </a:r>
            <a:r>
              <a:rPr lang="en-CA" sz="2400" dirty="0"/>
              <a:t>, and make a </a:t>
            </a:r>
            <a:r>
              <a:rPr lang="en-CA" sz="2400" dirty="0">
                <a:solidFill>
                  <a:srgbClr val="FF0000"/>
                </a:solidFill>
              </a:rPr>
              <a:t>difference</a:t>
            </a:r>
            <a:r>
              <a:rPr lang="en-CA" sz="2400" dirty="0"/>
              <a:t>!</a:t>
            </a:r>
          </a:p>
        </p:txBody>
      </p:sp>
      <p:pic>
        <p:nvPicPr>
          <p:cNvPr id="4" name="Picture 3">
            <a:extLst>
              <a:ext uri="{FF2B5EF4-FFF2-40B4-BE49-F238E27FC236}">
                <a16:creationId xmlns:a16="http://schemas.microsoft.com/office/drawing/2014/main" id="{72B9D061-8C3B-4E08-B47F-9B29B595EB26}"/>
              </a:ext>
            </a:extLst>
          </p:cNvPr>
          <p:cNvPicPr>
            <a:picLocks noChangeAspect="1"/>
          </p:cNvPicPr>
          <p:nvPr/>
        </p:nvPicPr>
        <p:blipFill>
          <a:blip r:embed="rId2"/>
          <a:stretch>
            <a:fillRect/>
          </a:stretch>
        </p:blipFill>
        <p:spPr>
          <a:xfrm rot="390839">
            <a:off x="9705668" y="4600571"/>
            <a:ext cx="1898997" cy="18949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47AE8570-2004-4E9B-B363-4925C743C0F2}"/>
              </a:ext>
            </a:extLst>
          </p:cNvPr>
          <p:cNvPicPr>
            <a:picLocks noChangeAspect="1"/>
          </p:cNvPicPr>
          <p:nvPr/>
        </p:nvPicPr>
        <p:blipFill>
          <a:blip r:embed="rId3"/>
          <a:stretch>
            <a:fillRect/>
          </a:stretch>
        </p:blipFill>
        <p:spPr>
          <a:xfrm rot="21419714">
            <a:off x="9398998" y="1984541"/>
            <a:ext cx="2224507" cy="22245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8799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See the source image">
            <a:extLst>
              <a:ext uri="{FF2B5EF4-FFF2-40B4-BE49-F238E27FC236}">
                <a16:creationId xmlns:a16="http://schemas.microsoft.com/office/drawing/2014/main" id="{A9C6CABB-BCD3-478B-98B3-0EA2E0896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03326">
            <a:off x="6646592" y="1674716"/>
            <a:ext cx="4880928" cy="3252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7DD36E89-C7F9-477B-B6E0-AAF204CDCEAD}"/>
              </a:ext>
            </a:extLst>
          </p:cNvPr>
          <p:cNvSpPr>
            <a:spLocks noGrp="1"/>
          </p:cNvSpPr>
          <p:nvPr>
            <p:ph sz="half" idx="4294967295"/>
          </p:nvPr>
        </p:nvSpPr>
        <p:spPr>
          <a:xfrm>
            <a:off x="487680" y="1170059"/>
            <a:ext cx="5943600" cy="4735875"/>
          </a:xfrm>
        </p:spPr>
        <p:txBody>
          <a:bodyPr>
            <a:normAutofit/>
          </a:bodyPr>
          <a:lstStyle/>
          <a:p>
            <a:pPr marL="0" indent="0">
              <a:buNone/>
            </a:pPr>
            <a:r>
              <a:rPr lang="en-CA" dirty="0">
                <a:latin typeface="Arial" panose="020B0604020202020204" pitchFamily="34" charset="0"/>
                <a:cs typeface="Arial" panose="020B0604020202020204" pitchFamily="34" charset="0"/>
              </a:rPr>
              <a:t> </a:t>
            </a:r>
          </a:p>
          <a:p>
            <a:pPr marL="0" indent="0">
              <a:buNone/>
            </a:pPr>
            <a:r>
              <a:rPr lang="en-CA" sz="3000" b="1" dirty="0">
                <a:latin typeface="Georgia" panose="02040502050405020303" pitchFamily="18" charset="0"/>
                <a:cs typeface="Arial" panose="020B0604020202020204" pitchFamily="34" charset="0"/>
              </a:rPr>
              <a:t>Lead</a:t>
            </a:r>
            <a:r>
              <a:rPr lang="en-CA" sz="3000" dirty="0">
                <a:latin typeface="Georgia" panose="02040502050405020303" pitchFamily="18" charset="0"/>
                <a:cs typeface="Arial" panose="020B0604020202020204" pitchFamily="34" charset="0"/>
              </a:rPr>
              <a:t>•</a:t>
            </a:r>
            <a:r>
              <a:rPr lang="en-CA" sz="3000" b="1" dirty="0">
                <a:latin typeface="Georgia" panose="02040502050405020303" pitchFamily="18" charset="0"/>
                <a:cs typeface="Arial" panose="020B0604020202020204" pitchFamily="34" charset="0"/>
              </a:rPr>
              <a:t>er</a:t>
            </a:r>
            <a:r>
              <a:rPr lang="en-CA" sz="3000" dirty="0">
                <a:latin typeface="Georgia" panose="02040502050405020303" pitchFamily="18" charset="0"/>
                <a:cs typeface="Arial" panose="020B0604020202020204" pitchFamily="34" charset="0"/>
              </a:rPr>
              <a:t>•</a:t>
            </a:r>
            <a:r>
              <a:rPr lang="en-CA" sz="3000" b="1" dirty="0">
                <a:latin typeface="Georgia" panose="02040502050405020303" pitchFamily="18" charset="0"/>
                <a:cs typeface="Arial" panose="020B0604020202020204" pitchFamily="34" charset="0"/>
              </a:rPr>
              <a:t>ship </a:t>
            </a:r>
            <a:r>
              <a:rPr lang="en-CA" sz="3000" b="0" i="0" dirty="0">
                <a:solidFill>
                  <a:srgbClr val="333333"/>
                </a:solidFill>
                <a:effectLst/>
                <a:latin typeface="Georgia" panose="02040502050405020303" pitchFamily="18" charset="0"/>
              </a:rPr>
              <a:t>/'li:dəʃɪp/ </a:t>
            </a:r>
            <a:r>
              <a:rPr lang="en-CA" sz="3000" i="1" dirty="0">
                <a:latin typeface="Georgia" panose="02040502050405020303" pitchFamily="18" charset="0"/>
                <a:cs typeface="Arial" panose="020B0604020202020204" pitchFamily="34" charset="0"/>
              </a:rPr>
              <a:t>n</a:t>
            </a:r>
            <a:r>
              <a:rPr lang="en-CA" sz="3000" dirty="0">
                <a:latin typeface="Georgia" panose="02040502050405020303" pitchFamily="18" charset="0"/>
                <a:cs typeface="Arial" panose="020B0604020202020204" pitchFamily="34" charset="0"/>
              </a:rPr>
              <a:t> [U] •Leadership refers to the set of characteristics that make a good leader: </a:t>
            </a:r>
            <a:r>
              <a:rPr lang="en-CA" sz="3000" i="1" dirty="0">
                <a:latin typeface="Georgia" panose="02040502050405020303" pitchFamily="18" charset="0"/>
                <a:cs typeface="Arial" panose="020B0604020202020204" pitchFamily="34" charset="0"/>
              </a:rPr>
              <a:t>Strong and effective leadership might have made the team more successful. </a:t>
            </a:r>
          </a:p>
        </p:txBody>
      </p:sp>
      <p:sp>
        <p:nvSpPr>
          <p:cNvPr id="5" name="TextBox 4">
            <a:extLst>
              <a:ext uri="{FF2B5EF4-FFF2-40B4-BE49-F238E27FC236}">
                <a16:creationId xmlns:a16="http://schemas.microsoft.com/office/drawing/2014/main" id="{47647E30-8B06-46B1-85F6-12CB3E8E6EA0}"/>
              </a:ext>
            </a:extLst>
          </p:cNvPr>
          <p:cNvSpPr txBox="1"/>
          <p:nvPr/>
        </p:nvSpPr>
        <p:spPr>
          <a:xfrm>
            <a:off x="487680" y="4982604"/>
            <a:ext cx="4155440" cy="923330"/>
          </a:xfrm>
          <a:prstGeom prst="rect">
            <a:avLst/>
          </a:prstGeom>
          <a:noFill/>
        </p:spPr>
        <p:txBody>
          <a:bodyPr wrap="square" rtlCol="0">
            <a:spAutoFit/>
          </a:bodyPr>
          <a:lstStyle/>
          <a:p>
            <a:r>
              <a:rPr lang="en-CA" dirty="0">
                <a:latin typeface="Georgia" panose="02040502050405020303" pitchFamily="18" charset="0"/>
              </a:rPr>
              <a:t>Exert taken from </a:t>
            </a:r>
            <a:r>
              <a:rPr lang="en-US" dirty="0">
                <a:latin typeface="Georgia" panose="02040502050405020303" pitchFamily="18" charset="0"/>
              </a:rPr>
              <a:t>Cambridge International Dictionary of English © 1955  </a:t>
            </a:r>
            <a:endParaRPr lang="en-CA" dirty="0">
              <a:latin typeface="Georgia" panose="02040502050405020303" pitchFamily="18" charset="0"/>
            </a:endParaRPr>
          </a:p>
        </p:txBody>
      </p:sp>
      <p:sp>
        <p:nvSpPr>
          <p:cNvPr id="6" name="TextBox 5">
            <a:extLst>
              <a:ext uri="{FF2B5EF4-FFF2-40B4-BE49-F238E27FC236}">
                <a16:creationId xmlns:a16="http://schemas.microsoft.com/office/drawing/2014/main" id="{326B30C6-A64E-4056-8F3E-A94DC2EB5738}"/>
              </a:ext>
            </a:extLst>
          </p:cNvPr>
          <p:cNvSpPr txBox="1"/>
          <p:nvPr/>
        </p:nvSpPr>
        <p:spPr>
          <a:xfrm>
            <a:off x="5638800" y="2971800"/>
            <a:ext cx="65" cy="276999"/>
          </a:xfrm>
          <a:prstGeom prst="rect">
            <a:avLst/>
          </a:prstGeom>
          <a:noFill/>
        </p:spPr>
        <p:txBody>
          <a:bodyPr wrap="none" lIns="0" tIns="0" rIns="0" bIns="0" rtlCol="0">
            <a:spAutoFit/>
          </a:bodyPr>
          <a:lstStyle/>
          <a:p>
            <a:endParaRPr lang="en-CA" dirty="0"/>
          </a:p>
        </p:txBody>
      </p:sp>
      <p:sp>
        <p:nvSpPr>
          <p:cNvPr id="2" name="TextBox 1">
            <a:extLst>
              <a:ext uri="{FF2B5EF4-FFF2-40B4-BE49-F238E27FC236}">
                <a16:creationId xmlns:a16="http://schemas.microsoft.com/office/drawing/2014/main" id="{55204A6D-B037-3F40-8EB3-5D7D5B459766}"/>
              </a:ext>
            </a:extLst>
          </p:cNvPr>
          <p:cNvSpPr txBox="1"/>
          <p:nvPr/>
        </p:nvSpPr>
        <p:spPr>
          <a:xfrm>
            <a:off x="1778435" y="177759"/>
            <a:ext cx="9305689" cy="584775"/>
          </a:xfrm>
          <a:prstGeom prst="rect">
            <a:avLst/>
          </a:prstGeom>
          <a:noFill/>
        </p:spPr>
        <p:txBody>
          <a:bodyPr wrap="none" rtlCol="0">
            <a:spAutoFit/>
          </a:bodyPr>
          <a:lstStyle/>
          <a:p>
            <a:r>
              <a:rPr lang="en-US" sz="3200" dirty="0">
                <a:solidFill>
                  <a:schemeClr val="bg1"/>
                </a:solidFill>
                <a:latin typeface="Apple Chancery" panose="03020702040506060504" pitchFamily="66" charset="-79"/>
                <a:cs typeface="Apple Chancery" panose="03020702040506060504" pitchFamily="66" charset="-79"/>
              </a:rPr>
              <a:t>“How can one lead if they refuse to ever be led?”  </a:t>
            </a:r>
            <a:r>
              <a:rPr lang="en-US" sz="3200" dirty="0"/>
              <a:t>-</a:t>
            </a:r>
            <a:r>
              <a:rPr lang="en-US" sz="1400" dirty="0"/>
              <a:t> L Kraus</a:t>
            </a:r>
          </a:p>
        </p:txBody>
      </p:sp>
    </p:spTree>
    <p:extLst>
      <p:ext uri="{BB962C8B-B14F-4D97-AF65-F5344CB8AC3E}">
        <p14:creationId xmlns:p14="http://schemas.microsoft.com/office/powerpoint/2010/main" val="18147908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4A354-A23C-4B2A-B668-602CF0A121D9}"/>
              </a:ext>
            </a:extLst>
          </p:cNvPr>
          <p:cNvSpPr>
            <a:spLocks noGrp="1"/>
          </p:cNvSpPr>
          <p:nvPr>
            <p:ph type="title"/>
          </p:nvPr>
        </p:nvSpPr>
        <p:spPr>
          <a:xfrm>
            <a:off x="838200" y="320736"/>
            <a:ext cx="10515600" cy="1325563"/>
          </a:xfrm>
        </p:spPr>
        <p:txBody>
          <a:bodyPr>
            <a:normAutofit/>
          </a:bodyPr>
          <a:lstStyle/>
          <a:p>
            <a:pPr algn="ctr"/>
            <a:r>
              <a:rPr lang="en-US" sz="4000" b="1" i="1" u="none" strike="noStrike" dirty="0">
                <a:solidFill>
                  <a:schemeClr val="bg1"/>
                </a:solidFill>
                <a:effectLst/>
              </a:rPr>
              <a:t>“Making a </a:t>
            </a:r>
            <a:r>
              <a:rPr lang="en-US" sz="4000" b="1" i="1" u="none" strike="noStrike" dirty="0">
                <a:solidFill>
                  <a:schemeClr val="bg1">
                    <a:lumMod val="75000"/>
                  </a:schemeClr>
                </a:solidFill>
                <a:effectLst/>
              </a:rPr>
              <a:t>meaningful</a:t>
            </a:r>
            <a:r>
              <a:rPr lang="en-US" sz="4000" b="1" i="1" u="none" strike="noStrike" dirty="0">
                <a:solidFill>
                  <a:schemeClr val="bg1"/>
                </a:solidFill>
                <a:effectLst/>
              </a:rPr>
              <a:t> and </a:t>
            </a:r>
            <a:r>
              <a:rPr lang="en-US" sz="4000" b="1" i="1" u="none" strike="noStrike" dirty="0">
                <a:solidFill>
                  <a:schemeClr val="bg1">
                    <a:lumMod val="75000"/>
                  </a:schemeClr>
                </a:solidFill>
                <a:effectLst/>
              </a:rPr>
              <a:t>positive</a:t>
            </a:r>
            <a:r>
              <a:rPr lang="en-US" sz="4000" b="1" i="1" u="none" strike="noStrike" dirty="0">
                <a:solidFill>
                  <a:schemeClr val="bg1"/>
                </a:solidFill>
                <a:effectLst/>
              </a:rPr>
              <a:t> change in the school and community.”</a:t>
            </a:r>
            <a:endParaRPr lang="en-CA" sz="4000" i="1" dirty="0">
              <a:solidFill>
                <a:schemeClr val="bg1"/>
              </a:solidFill>
            </a:endParaRPr>
          </a:p>
        </p:txBody>
      </p:sp>
      <p:sp>
        <p:nvSpPr>
          <p:cNvPr id="3" name="Content Placeholder 2">
            <a:extLst>
              <a:ext uri="{FF2B5EF4-FFF2-40B4-BE49-F238E27FC236}">
                <a16:creationId xmlns:a16="http://schemas.microsoft.com/office/drawing/2014/main" id="{BBFAD32E-7125-44FF-B2D1-5A3E395112EE}"/>
              </a:ext>
            </a:extLst>
          </p:cNvPr>
          <p:cNvSpPr>
            <a:spLocks noGrp="1"/>
          </p:cNvSpPr>
          <p:nvPr>
            <p:ph idx="1"/>
          </p:nvPr>
        </p:nvSpPr>
        <p:spPr>
          <a:xfrm>
            <a:off x="838200" y="1929384"/>
            <a:ext cx="10515600" cy="4764832"/>
          </a:xfrm>
        </p:spPr>
        <p:txBody>
          <a:bodyPr>
            <a:normAutofit fontScale="92500"/>
          </a:bodyPr>
          <a:lstStyle/>
          <a:p>
            <a:pPr marL="0" indent="0">
              <a:buNone/>
            </a:pPr>
            <a:r>
              <a:rPr lang="en-CA" dirty="0"/>
              <a:t>Creating change has done many different things around the school such as:</a:t>
            </a:r>
          </a:p>
          <a:p>
            <a:r>
              <a:rPr lang="en-CA" b="0" i="0" dirty="0">
                <a:solidFill>
                  <a:srgbClr val="000000"/>
                </a:solidFill>
                <a:effectLst/>
              </a:rPr>
              <a:t>Class/Grade/Group breakfasts</a:t>
            </a:r>
          </a:p>
          <a:p>
            <a:r>
              <a:rPr lang="en-CA" dirty="0">
                <a:solidFill>
                  <a:srgbClr val="000000"/>
                </a:solidFill>
              </a:rPr>
              <a:t>Leadership training and development </a:t>
            </a:r>
          </a:p>
          <a:p>
            <a:r>
              <a:rPr lang="en-CA" dirty="0">
                <a:solidFill>
                  <a:srgbClr val="000000"/>
                </a:solidFill>
              </a:rPr>
              <a:t>Staff functions/events </a:t>
            </a:r>
          </a:p>
          <a:p>
            <a:r>
              <a:rPr lang="en-CA" dirty="0"/>
              <a:t>Events like Tic Tok competition</a:t>
            </a:r>
          </a:p>
          <a:p>
            <a:r>
              <a:rPr lang="en-CA" dirty="0"/>
              <a:t>Student voice </a:t>
            </a:r>
          </a:p>
          <a:p>
            <a:r>
              <a:rPr lang="en-CA" dirty="0"/>
              <a:t>Mental Health Support</a:t>
            </a:r>
          </a:p>
          <a:p>
            <a:r>
              <a:rPr lang="en-CA" dirty="0"/>
              <a:t>Promote and support all areas of school: athletics, music, theater, clubs…</a:t>
            </a:r>
          </a:p>
          <a:p>
            <a:endParaRPr lang="en-CA" dirty="0"/>
          </a:p>
        </p:txBody>
      </p:sp>
      <p:pic>
        <p:nvPicPr>
          <p:cNvPr id="4" name="Picture 3">
            <a:extLst>
              <a:ext uri="{FF2B5EF4-FFF2-40B4-BE49-F238E27FC236}">
                <a16:creationId xmlns:a16="http://schemas.microsoft.com/office/drawing/2014/main" id="{25751C5A-A5D3-423D-A179-77DF617163CC}"/>
              </a:ext>
            </a:extLst>
          </p:cNvPr>
          <p:cNvPicPr>
            <a:picLocks noChangeAspect="1"/>
          </p:cNvPicPr>
          <p:nvPr/>
        </p:nvPicPr>
        <p:blipFill rotWithShape="1">
          <a:blip r:embed="rId2"/>
          <a:srcRect l="2987" r="2507"/>
          <a:stretch/>
        </p:blipFill>
        <p:spPr>
          <a:xfrm rot="453956">
            <a:off x="8102283" y="2594181"/>
            <a:ext cx="2124745" cy="29874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87391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51000">
              <a:schemeClr val="accent3">
                <a:lumMod val="40000"/>
                <a:lumOff val="60000"/>
              </a:schemeClr>
            </a:gs>
            <a:gs pos="76000">
              <a:schemeClr val="accent3">
                <a:lumMod val="75000"/>
              </a:schemeClr>
            </a:gs>
            <a:gs pos="98000">
              <a:schemeClr val="accent3">
                <a:lumMod val="50000"/>
              </a:schemeClr>
            </a:gs>
          </a:gsLst>
          <a:path path="circle">
            <a:fillToRect l="100000" t="100000"/>
          </a:path>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F4040D-1713-49C9-8582-705A5A2C56D9}"/>
              </a:ext>
            </a:extLst>
          </p:cNvPr>
          <p:cNvSpPr>
            <a:spLocks noGrp="1"/>
          </p:cNvSpPr>
          <p:nvPr>
            <p:ph sz="half" idx="4294967295"/>
          </p:nvPr>
        </p:nvSpPr>
        <p:spPr>
          <a:xfrm>
            <a:off x="507077" y="4023360"/>
            <a:ext cx="5530735" cy="1895302"/>
          </a:xfrm>
        </p:spPr>
        <p:txBody>
          <a:bodyPr>
            <a:normAutofit fontScale="92500" lnSpcReduction="20000"/>
          </a:bodyPr>
          <a:lstStyle/>
          <a:p>
            <a:pPr marL="0" indent="0">
              <a:buNone/>
            </a:pPr>
            <a:r>
              <a:rPr lang="en-US" dirty="0"/>
              <a:t>"I alone cannot change the world, but I can cast a stone across the waters to create many ripples." </a:t>
            </a:r>
          </a:p>
          <a:p>
            <a:pPr marL="0" indent="0">
              <a:buNone/>
            </a:pPr>
            <a:r>
              <a:rPr lang="en-US" dirty="0"/>
              <a:t>~ Mother Teresa</a:t>
            </a:r>
          </a:p>
        </p:txBody>
      </p:sp>
      <p:sp>
        <p:nvSpPr>
          <p:cNvPr id="6" name="Content Placeholder 5">
            <a:extLst>
              <a:ext uri="{FF2B5EF4-FFF2-40B4-BE49-F238E27FC236}">
                <a16:creationId xmlns:a16="http://schemas.microsoft.com/office/drawing/2014/main" id="{34965F27-D4DA-48FB-8F76-6201FA1CF3AE}"/>
              </a:ext>
            </a:extLst>
          </p:cNvPr>
          <p:cNvSpPr>
            <a:spLocks noGrp="1"/>
          </p:cNvSpPr>
          <p:nvPr>
            <p:ph sz="half" idx="4294967295"/>
          </p:nvPr>
        </p:nvSpPr>
        <p:spPr>
          <a:xfrm>
            <a:off x="6515793" y="243708"/>
            <a:ext cx="5181600" cy="4252912"/>
          </a:xfrm>
        </p:spPr>
        <p:txBody>
          <a:bodyPr/>
          <a:lstStyle/>
          <a:p>
            <a:pPr marL="0" indent="0">
              <a:buNone/>
            </a:pPr>
            <a:r>
              <a:rPr lang="en-US" dirty="0"/>
              <a:t>"A good leader inspires people to have confidence in the leader, a great leader inspires people to have confidence in themselves." </a:t>
            </a:r>
          </a:p>
          <a:p>
            <a:pPr marL="0" indent="0">
              <a:buNone/>
            </a:pPr>
            <a:r>
              <a:rPr lang="en-US" dirty="0"/>
              <a:t>~ Eleanor Roosevelt</a:t>
            </a:r>
            <a:endParaRPr lang="en-CA" dirty="0"/>
          </a:p>
          <a:p>
            <a:pPr marL="0" indent="0">
              <a:buNone/>
            </a:pPr>
            <a:endParaRPr lang="en-CA" dirty="0"/>
          </a:p>
        </p:txBody>
      </p:sp>
      <p:pic>
        <p:nvPicPr>
          <p:cNvPr id="7" name="Picture 6">
            <a:extLst>
              <a:ext uri="{FF2B5EF4-FFF2-40B4-BE49-F238E27FC236}">
                <a16:creationId xmlns:a16="http://schemas.microsoft.com/office/drawing/2014/main" id="{1F76B224-6756-4CAA-A8F9-1A89CC550E11}"/>
              </a:ext>
            </a:extLst>
          </p:cNvPr>
          <p:cNvPicPr>
            <a:picLocks noChangeAspect="1"/>
          </p:cNvPicPr>
          <p:nvPr/>
        </p:nvPicPr>
        <p:blipFill>
          <a:blip r:embed="rId2"/>
          <a:stretch>
            <a:fillRect/>
          </a:stretch>
        </p:blipFill>
        <p:spPr>
          <a:xfrm>
            <a:off x="623446" y="243708"/>
            <a:ext cx="4380806" cy="33300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9567CAA4-F6E6-4615-AB6F-2561B4638E1E}"/>
              </a:ext>
            </a:extLst>
          </p:cNvPr>
          <p:cNvPicPr>
            <a:picLocks noChangeAspect="1"/>
          </p:cNvPicPr>
          <p:nvPr/>
        </p:nvPicPr>
        <p:blipFill>
          <a:blip r:embed="rId3"/>
          <a:stretch>
            <a:fillRect/>
          </a:stretch>
        </p:blipFill>
        <p:spPr>
          <a:xfrm>
            <a:off x="7791103" y="3773219"/>
            <a:ext cx="4160520" cy="28104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51850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829215-4F1C-45DF-B68B-E372C0EE7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4C271F6-05F9-4CA7-A9B5-4C617569178A}"/>
              </a:ext>
            </a:extLst>
          </p:cNvPr>
          <p:cNvPicPr>
            <a:picLocks noChangeAspect="1"/>
          </p:cNvPicPr>
          <p:nvPr/>
        </p:nvPicPr>
        <p:blipFill rotWithShape="1">
          <a:blip r:embed="rId2"/>
          <a:srcRect l="6230" r="9527"/>
          <a:stretch/>
        </p:blipFill>
        <p:spPr>
          <a:xfrm>
            <a:off x="0" y="0"/>
            <a:ext cx="12192000" cy="6858000"/>
          </a:xfrm>
          <a:prstGeom prst="rect">
            <a:avLst/>
          </a:prstGeom>
        </p:spPr>
      </p:pic>
      <p:sp>
        <p:nvSpPr>
          <p:cNvPr id="11" name="Freeform: Shape 10">
            <a:extLst>
              <a:ext uri="{FF2B5EF4-FFF2-40B4-BE49-F238E27FC236}">
                <a16:creationId xmlns:a16="http://schemas.microsoft.com/office/drawing/2014/main" id="{264D4509-EFC8-4812-861A-783863BFC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70902" y="1823454"/>
            <a:ext cx="5531319"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79AAB1"/>
          </a:solidFill>
          <a:ln w="12700"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CF45519D-3590-4CFC-9148-91E085D716B6}"/>
              </a:ext>
            </a:extLst>
          </p:cNvPr>
          <p:cNvSpPr>
            <a:spLocks noGrp="1"/>
          </p:cNvSpPr>
          <p:nvPr>
            <p:ph type="ctrTitle"/>
          </p:nvPr>
        </p:nvSpPr>
        <p:spPr>
          <a:xfrm>
            <a:off x="6201295" y="2094807"/>
            <a:ext cx="5400925" cy="3773978"/>
          </a:xfrm>
        </p:spPr>
        <p:txBody>
          <a:bodyPr>
            <a:normAutofit/>
          </a:bodyPr>
          <a:lstStyle/>
          <a:p>
            <a:pPr algn="ctr"/>
            <a:r>
              <a:rPr lang="en-CA" sz="2800" dirty="0"/>
              <a:t>Thank you </a:t>
            </a:r>
            <a:br>
              <a:rPr lang="en-CA" sz="2800" dirty="0"/>
            </a:br>
            <a:r>
              <a:rPr lang="en-CA" sz="2800" dirty="0"/>
              <a:t>and don’t forget to,</a:t>
            </a:r>
            <a:br>
              <a:rPr lang="en-CA" sz="2800" dirty="0"/>
            </a:br>
            <a:br>
              <a:rPr lang="en-CA" sz="3200" dirty="0"/>
            </a:br>
            <a:r>
              <a:rPr lang="en-CA" sz="3600" i="1" dirty="0">
                <a:solidFill>
                  <a:schemeClr val="tx1">
                    <a:lumMod val="85000"/>
                  </a:schemeClr>
                </a:solidFill>
              </a:rPr>
              <a:t>“Take a chance to make a change that is meaningful to you and others.”</a:t>
            </a:r>
            <a:br>
              <a:rPr lang="en-CA" sz="4000" dirty="0"/>
            </a:br>
            <a:r>
              <a:rPr lang="en-CA" sz="4000" dirty="0"/>
              <a:t> </a:t>
            </a:r>
          </a:p>
        </p:txBody>
      </p:sp>
    </p:spTree>
    <p:extLst>
      <p:ext uri="{BB962C8B-B14F-4D97-AF65-F5344CB8AC3E}">
        <p14:creationId xmlns:p14="http://schemas.microsoft.com/office/powerpoint/2010/main" val="40989249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SketchyVTI">
  <a:themeElements>
    <a:clrScheme name="Custom 1">
      <a:dk1>
        <a:srgbClr val="000000"/>
      </a:dk1>
      <a:lt1>
        <a:srgbClr val="FFFFFF"/>
      </a:lt1>
      <a:dk2>
        <a:srgbClr val="243541"/>
      </a:dk2>
      <a:lt2>
        <a:srgbClr val="E8E3E2"/>
      </a:lt2>
      <a:accent1>
        <a:srgbClr val="79AAB1"/>
      </a:accent1>
      <a:accent2>
        <a:srgbClr val="81AA9E"/>
      </a:accent2>
      <a:accent3>
        <a:srgbClr val="3E5AC0"/>
      </a:accent3>
      <a:accent4>
        <a:srgbClr val="BA7F95"/>
      </a:accent4>
      <a:accent5>
        <a:srgbClr val="C59694"/>
      </a:accent5>
      <a:accent6>
        <a:srgbClr val="BA9A7F"/>
      </a:accent6>
      <a:hlink>
        <a:srgbClr val="AE7269"/>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286</TotalTime>
  <Words>493</Words>
  <Application>Microsoft Macintosh PowerPoint</Application>
  <PresentationFormat>Widescreen</PresentationFormat>
  <Paragraphs>24</Paragraphs>
  <Slides>7</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Apple Chancery</vt:lpstr>
      <vt:lpstr>Arial</vt:lpstr>
      <vt:lpstr>Georgia</vt:lpstr>
      <vt:lpstr>Modern Love</vt:lpstr>
      <vt:lpstr>The Hand</vt:lpstr>
      <vt:lpstr>SketchyVTI</vt:lpstr>
      <vt:lpstr>CREATING CHANGE LEADERSHIP</vt:lpstr>
      <vt:lpstr>What is Creating Change/Leadership?</vt:lpstr>
      <vt:lpstr>Why is Creating Change/Leadership Important?</vt:lpstr>
      <vt:lpstr>PowerPoint Presentation</vt:lpstr>
      <vt:lpstr>“Making a meaningful and positive change in the school and community.”</vt:lpstr>
      <vt:lpstr>PowerPoint Presentation</vt:lpstr>
      <vt:lpstr>Thank you  and don’t forget to,  “Take a chance to make a change that is meaningful to you and others.”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Change </dc:title>
  <dc:creator>Naomi Prem</dc:creator>
  <cp:lastModifiedBy>Microsoft Office User</cp:lastModifiedBy>
  <cp:revision>33</cp:revision>
  <dcterms:created xsi:type="dcterms:W3CDTF">2021-01-16T00:59:10Z</dcterms:created>
  <dcterms:modified xsi:type="dcterms:W3CDTF">2021-01-20T16:27:08Z</dcterms:modified>
</cp:coreProperties>
</file>